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12192000"/>
  <p:embeddedFontLst>
    <p:embeddedFont>
      <p:font typeface="Inter" panose="020B0604020202020204" charset="0"/>
      <p:regular r:id="rId13"/>
      <p:bold r:id="rId14"/>
    </p:embeddedFont>
    <p:embeddedFont>
      <p:font typeface="Montserrat" panose="00000500000000000000" pitchFamily="2" charset="0"/>
      <p:regular r:id="rId15"/>
      <p:bold r:id="rId16"/>
      <p:italic r:id="rId17"/>
      <p:boldItalic r:id="rId18"/>
    </p:embeddedFont>
    <p:embeddedFont>
      <p:font typeface="Roboto" panose="02000000000000000000" pitchFamily="2" charset="0"/>
      <p:regular r:id="rId19"/>
      <p:bold r:id="rId20"/>
      <p:italic r:id="rId21"/>
      <p:boldItalic r:id="rId22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78" d="100"/>
          <a:sy n="78" d="100"/>
        </p:scale>
        <p:origin x="691" y="41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1.fntdata"/><Relationship Id="rId18" Type="http://schemas.openxmlformats.org/officeDocument/2006/relationships/font" Target="fonts/font6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font" Target="fonts/font5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4.fntdata"/><Relationship Id="rId20" Type="http://schemas.openxmlformats.org/officeDocument/2006/relationships/font" Target="fonts/font8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3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7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2.fntdata"/><Relationship Id="rId22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88198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844243E-1D62-FD30-4D07-5F4C7264F130}"/>
              </a:ext>
            </a:extLst>
          </p:cNvPr>
          <p:cNvSpPr txBox="1"/>
          <p:nvPr userDrawn="1">
            <p:extLst>
              <p:ext uri="{1162E1C5-73C7-4A58-AE30-91384D911F3F}">
                <p184:classification xmlns:p184="http://schemas.microsoft.com/office/powerpoint/2018/4/main" val="ftr"/>
              </p:ext>
            </p:extLst>
          </p:nvPr>
        </p:nvSpPr>
        <p:spPr>
          <a:xfrm>
            <a:off x="9942513" y="6642100"/>
            <a:ext cx="2211387" cy="152400"/>
          </a:xfrm>
          <a:prstGeom prst="rect">
            <a:avLst/>
          </a:prstGeom>
        </p:spPr>
        <p:txBody>
          <a:bodyPr horzOverflow="overflow" lIns="0" tIns="0" rIns="0" bIns="0">
            <a:spAutoFit/>
          </a:bodyPr>
          <a:lstStyle/>
          <a:p>
            <a:pPr algn="l"/>
            <a:r>
              <a:rPr lang="en-TR" sz="1000">
                <a:solidFill>
                  <a:srgbClr val="000000">
                    <a:alpha val="50000"/>
                  </a:srgbClr>
                </a:solidFill>
                <a:latin typeface="Aptos" panose="020B0004020202020204" pitchFamily="34" charset="0"/>
              </a:rPr>
              <a:t>Sensitivity: Internal / Non-Personal Data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13" Type="http://schemas.openxmlformats.org/officeDocument/2006/relationships/image" Target="../media/image21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12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9.png"/><Relationship Id="rId4" Type="http://schemas.openxmlformats.org/officeDocument/2006/relationships/image" Target="../media/image23.png"/><Relationship Id="rId9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Relationship Id="rId9" Type="http://schemas.openxmlformats.org/officeDocument/2006/relationships/image" Target="../media/image36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7.png"/><Relationship Id="rId18" Type="http://schemas.openxmlformats.org/officeDocument/2006/relationships/image" Target="../media/image52.png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6.png"/><Relationship Id="rId17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6" Type="http://schemas.openxmlformats.org/officeDocument/2006/relationships/image" Target="../media/image50.png"/><Relationship Id="rId20" Type="http://schemas.openxmlformats.org/officeDocument/2006/relationships/image" Target="../media/image5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11" Type="http://schemas.openxmlformats.org/officeDocument/2006/relationships/image" Target="../media/image45.png"/><Relationship Id="rId5" Type="http://schemas.openxmlformats.org/officeDocument/2006/relationships/image" Target="../media/image39.png"/><Relationship Id="rId15" Type="http://schemas.openxmlformats.org/officeDocument/2006/relationships/image" Target="../media/image49.png"/><Relationship Id="rId10" Type="http://schemas.openxmlformats.org/officeDocument/2006/relationships/image" Target="../media/image44.png"/><Relationship Id="rId19" Type="http://schemas.openxmlformats.org/officeDocument/2006/relationships/image" Target="../media/image53.png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0.png"/><Relationship Id="rId13" Type="http://schemas.openxmlformats.org/officeDocument/2006/relationships/image" Target="../media/image65.png"/><Relationship Id="rId3" Type="http://schemas.openxmlformats.org/officeDocument/2006/relationships/image" Target="../media/image55.png"/><Relationship Id="rId7" Type="http://schemas.openxmlformats.org/officeDocument/2006/relationships/image" Target="../media/image59.pn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8.png"/><Relationship Id="rId11" Type="http://schemas.openxmlformats.org/officeDocument/2006/relationships/image" Target="../media/image63.png"/><Relationship Id="rId5" Type="http://schemas.openxmlformats.org/officeDocument/2006/relationships/image" Target="../media/image57.png"/><Relationship Id="rId15" Type="http://schemas.openxmlformats.org/officeDocument/2006/relationships/image" Target="../media/image67.png"/><Relationship Id="rId10" Type="http://schemas.openxmlformats.org/officeDocument/2006/relationships/image" Target="../media/image62.png"/><Relationship Id="rId4" Type="http://schemas.openxmlformats.org/officeDocument/2006/relationships/image" Target="../media/image56.png"/><Relationship Id="rId9" Type="http://schemas.openxmlformats.org/officeDocument/2006/relationships/image" Target="../media/image61.png"/><Relationship Id="rId14" Type="http://schemas.openxmlformats.org/officeDocument/2006/relationships/image" Target="../media/image6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png"/><Relationship Id="rId13" Type="http://schemas.openxmlformats.org/officeDocument/2006/relationships/image" Target="../media/image78.png"/><Relationship Id="rId3" Type="http://schemas.openxmlformats.org/officeDocument/2006/relationships/image" Target="../media/image68.png"/><Relationship Id="rId7" Type="http://schemas.openxmlformats.org/officeDocument/2006/relationships/image" Target="../media/image72.png"/><Relationship Id="rId12" Type="http://schemas.openxmlformats.org/officeDocument/2006/relationships/image" Target="../media/image77.png"/><Relationship Id="rId17" Type="http://schemas.openxmlformats.org/officeDocument/2006/relationships/image" Target="../media/image82.png"/><Relationship Id="rId2" Type="http://schemas.openxmlformats.org/officeDocument/2006/relationships/notesSlide" Target="../notesSlides/notesSlide7.xml"/><Relationship Id="rId16" Type="http://schemas.openxmlformats.org/officeDocument/2006/relationships/image" Target="../media/image8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1.png"/><Relationship Id="rId11" Type="http://schemas.openxmlformats.org/officeDocument/2006/relationships/image" Target="../media/image76.png"/><Relationship Id="rId5" Type="http://schemas.openxmlformats.org/officeDocument/2006/relationships/image" Target="../media/image70.png"/><Relationship Id="rId15" Type="http://schemas.openxmlformats.org/officeDocument/2006/relationships/image" Target="../media/image80.png"/><Relationship Id="rId10" Type="http://schemas.openxmlformats.org/officeDocument/2006/relationships/image" Target="../media/image75.png"/><Relationship Id="rId4" Type="http://schemas.openxmlformats.org/officeDocument/2006/relationships/image" Target="../media/image69.png"/><Relationship Id="rId9" Type="http://schemas.openxmlformats.org/officeDocument/2006/relationships/image" Target="../media/image74.png"/><Relationship Id="rId14" Type="http://schemas.openxmlformats.org/officeDocument/2006/relationships/image" Target="../media/image79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png"/><Relationship Id="rId13" Type="http://schemas.openxmlformats.org/officeDocument/2006/relationships/image" Target="../media/image93.png"/><Relationship Id="rId3" Type="http://schemas.openxmlformats.org/officeDocument/2006/relationships/image" Target="../media/image83.png"/><Relationship Id="rId7" Type="http://schemas.openxmlformats.org/officeDocument/2006/relationships/image" Target="../media/image87.png"/><Relationship Id="rId12" Type="http://schemas.openxmlformats.org/officeDocument/2006/relationships/image" Target="../media/image92.png"/><Relationship Id="rId17" Type="http://schemas.openxmlformats.org/officeDocument/2006/relationships/image" Target="../media/image97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9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11" Type="http://schemas.openxmlformats.org/officeDocument/2006/relationships/image" Target="../media/image91.png"/><Relationship Id="rId5" Type="http://schemas.openxmlformats.org/officeDocument/2006/relationships/image" Target="../media/image85.png"/><Relationship Id="rId15" Type="http://schemas.openxmlformats.org/officeDocument/2006/relationships/image" Target="../media/image95.png"/><Relationship Id="rId10" Type="http://schemas.openxmlformats.org/officeDocument/2006/relationships/image" Target="../media/image90.png"/><Relationship Id="rId4" Type="http://schemas.openxmlformats.org/officeDocument/2006/relationships/image" Target="../media/image84.png"/><Relationship Id="rId9" Type="http://schemas.openxmlformats.org/officeDocument/2006/relationships/image" Target="../media/image89.png"/><Relationship Id="rId14" Type="http://schemas.openxmlformats.org/officeDocument/2006/relationships/image" Target="../media/image9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3.png"/><Relationship Id="rId13" Type="http://schemas.openxmlformats.org/officeDocument/2006/relationships/image" Target="../media/image108.png"/><Relationship Id="rId3" Type="http://schemas.openxmlformats.org/officeDocument/2006/relationships/image" Target="../media/image98.png"/><Relationship Id="rId7" Type="http://schemas.openxmlformats.org/officeDocument/2006/relationships/image" Target="../media/image102.png"/><Relationship Id="rId12" Type="http://schemas.openxmlformats.org/officeDocument/2006/relationships/image" Target="../media/image107.png"/><Relationship Id="rId17" Type="http://schemas.openxmlformats.org/officeDocument/2006/relationships/image" Target="../media/image112.pn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11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1.png"/><Relationship Id="rId11" Type="http://schemas.openxmlformats.org/officeDocument/2006/relationships/image" Target="../media/image106.png"/><Relationship Id="rId5" Type="http://schemas.openxmlformats.org/officeDocument/2006/relationships/image" Target="../media/image100.png"/><Relationship Id="rId15" Type="http://schemas.openxmlformats.org/officeDocument/2006/relationships/image" Target="../media/image110.png"/><Relationship Id="rId10" Type="http://schemas.openxmlformats.org/officeDocument/2006/relationships/image" Target="../media/image105.png"/><Relationship Id="rId4" Type="http://schemas.openxmlformats.org/officeDocument/2006/relationships/image" Target="../media/image99.png"/><Relationship Id="rId9" Type="http://schemas.openxmlformats.org/officeDocument/2006/relationships/image" Target="../media/image104.png"/><Relationship Id="rId14" Type="http://schemas.openxmlformats.org/officeDocument/2006/relationships/image" Target="../media/image10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1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997720"/>
            <a:ext cx="5864275" cy="4069556"/>
          </a:xfrm>
          <a:prstGeom prst="rect">
            <a:avLst/>
          </a:prstGeom>
        </p:spPr>
      </p:pic>
      <p:pic>
        <p:nvPicPr>
          <p:cNvPr id="4" name="SK-1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2285702"/>
            <a:ext cx="5864275" cy="9525"/>
          </a:xfrm>
          <a:prstGeom prst="rect">
            <a:avLst/>
          </a:prstGeom>
        </p:spPr>
      </p:pic>
      <p:pic>
        <p:nvPicPr>
          <p:cNvPr id="5" name="SK-1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1969" y="3131344"/>
            <a:ext cx="1048494" cy="19050"/>
          </a:xfrm>
          <a:prstGeom prst="rect">
            <a:avLst/>
          </a:prstGeom>
        </p:spPr>
      </p:pic>
      <p:pic>
        <p:nvPicPr>
          <p:cNvPr id="6" name="SK-1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5918150"/>
            <a:ext cx="12192000" cy="14288"/>
          </a:xfrm>
          <a:prstGeom prst="rect">
            <a:avLst/>
          </a:prstGeom>
        </p:spPr>
      </p:pic>
      <p:pic>
        <p:nvPicPr>
          <p:cNvPr id="7" name="SK-1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64275" y="5797004"/>
            <a:ext cx="6327577" cy="9525"/>
          </a:xfrm>
          <a:prstGeom prst="rect">
            <a:avLst/>
          </a:prstGeom>
        </p:spPr>
      </p:pic>
      <p:pic>
        <p:nvPicPr>
          <p:cNvPr id="8" name="SK-1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358354" y="6082903"/>
            <a:ext cx="14288" cy="466279"/>
          </a:xfrm>
          <a:prstGeom prst="rect">
            <a:avLst/>
          </a:prstGeom>
        </p:spPr>
      </p:pic>
      <p:pic>
        <p:nvPicPr>
          <p:cNvPr id="9" name="SK-1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71271" y="0"/>
            <a:ext cx="5120580" cy="2400300"/>
          </a:xfrm>
          <a:prstGeom prst="rect">
            <a:avLst/>
          </a:prstGeom>
        </p:spPr>
      </p:pic>
      <p:pic>
        <p:nvPicPr>
          <p:cNvPr id="10" name="SK-1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474863" y="6000750"/>
            <a:ext cx="572988" cy="720030"/>
          </a:xfrm>
          <a:prstGeom prst="rect">
            <a:avLst/>
          </a:prstGeom>
        </p:spPr>
      </p:pic>
      <p:pic>
        <p:nvPicPr>
          <p:cNvPr id="11" name="SK-1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864275" y="994321"/>
            <a:ext cx="6327577" cy="4855369"/>
          </a:xfrm>
          <a:prstGeom prst="rect">
            <a:avLst/>
          </a:prstGeom>
        </p:spPr>
      </p:pic>
      <p:sp>
        <p:nvSpPr>
          <p:cNvPr id="12" name="SK-1-text-11"/>
          <p:cNvSpPr/>
          <p:nvPr/>
        </p:nvSpPr>
        <p:spPr>
          <a:xfrm>
            <a:off x="487561" y="507355"/>
            <a:ext cx="680656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28A7A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BASIN LANSMANI — HAZİRAN 2026</a:t>
            </a:r>
            <a:endParaRPr lang="en-US" sz="1350" dirty="0"/>
          </a:p>
        </p:txBody>
      </p:sp>
      <p:sp>
        <p:nvSpPr>
          <p:cNvPr id="13" name="SK-1-text-12"/>
          <p:cNvSpPr/>
          <p:nvPr/>
        </p:nvSpPr>
        <p:spPr>
          <a:xfrm>
            <a:off x="463153" y="973782"/>
            <a:ext cx="5827663" cy="12823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290"/>
              </a:lnSpc>
              <a:buNone/>
            </a:pPr>
            <a:r>
              <a:rPr lang="en-US" sz="3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Türkiye'nin Yapay Zeka</a:t>
            </a:r>
            <a:endParaRPr lang="en-US" sz="3900" dirty="0"/>
          </a:p>
          <a:p>
            <a:pPr marL="0" indent="0" algn="l">
              <a:lnSpc>
                <a:spcPts val="4290"/>
              </a:lnSpc>
              <a:buNone/>
            </a:pPr>
            <a:r>
              <a:rPr lang="en-US" sz="3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Dönüşümü:</a:t>
            </a:r>
            <a:endParaRPr lang="en-US" sz="3900" dirty="0"/>
          </a:p>
        </p:txBody>
      </p:sp>
      <p:sp>
        <p:nvSpPr>
          <p:cNvPr id="14" name="SK-1-text-13"/>
          <p:cNvSpPr/>
          <p:nvPr/>
        </p:nvSpPr>
        <p:spPr>
          <a:xfrm>
            <a:off x="499765" y="2283619"/>
            <a:ext cx="11692235" cy="64457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200" b="1" dirty="0">
                <a:solidFill>
                  <a:srgbClr val="28A7A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Fırsat, Risk ve Eylem</a:t>
            </a:r>
            <a:endParaRPr lang="en-US" sz="4200" dirty="0"/>
          </a:p>
        </p:txBody>
      </p:sp>
      <p:sp>
        <p:nvSpPr>
          <p:cNvPr id="15" name="SK-1-text-14"/>
          <p:cNvSpPr/>
          <p:nvPr/>
        </p:nvSpPr>
        <p:spPr>
          <a:xfrm>
            <a:off x="475357" y="3442692"/>
            <a:ext cx="4803577" cy="5896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242"/>
              </a:lnSpc>
              <a:buNone/>
            </a:pPr>
            <a:r>
              <a:rPr lang="en-US" sz="172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Türkiye'nin yapay zeka ekosistemini iş dünyası,</a:t>
            </a:r>
            <a:endParaRPr lang="en-US" sz="1725" dirty="0"/>
          </a:p>
          <a:p>
            <a:pPr marL="0" indent="0" algn="l">
              <a:lnSpc>
                <a:spcPts val="2242"/>
              </a:lnSpc>
              <a:buNone/>
            </a:pPr>
            <a:r>
              <a:rPr lang="en-US" sz="172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kamu ve üniversite iş birliğiyle güçlendirmek.</a:t>
            </a:r>
            <a:endParaRPr lang="en-US" sz="1725" dirty="0"/>
          </a:p>
        </p:txBody>
      </p:sp>
      <p:sp>
        <p:nvSpPr>
          <p:cNvPr id="16" name="SK-1-text-15"/>
          <p:cNvSpPr/>
          <p:nvPr/>
        </p:nvSpPr>
        <p:spPr>
          <a:xfrm>
            <a:off x="487561" y="4149030"/>
            <a:ext cx="9310688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15+ Paydaş • “</a:t>
            </a:r>
            <a:r>
              <a:rPr lang="en-US" sz="1725" b="1" dirty="0" err="1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AIforGood</a:t>
            </a:r>
            <a:r>
              <a:rPr lang="en-US" sz="172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” </a:t>
            </a:r>
            <a:endParaRPr lang="en-US" sz="1725" dirty="0"/>
          </a:p>
        </p:txBody>
      </p:sp>
      <p:sp>
        <p:nvSpPr>
          <p:cNvPr id="17" name="SK-1-text-16"/>
          <p:cNvSpPr/>
          <p:nvPr/>
        </p:nvSpPr>
        <p:spPr>
          <a:xfrm>
            <a:off x="487561" y="4704457"/>
            <a:ext cx="5385435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Prof. Dr. Altan Çakır</a:t>
            </a:r>
            <a:endParaRPr lang="en-US" sz="1650" dirty="0"/>
          </a:p>
        </p:txBody>
      </p:sp>
      <p:sp>
        <p:nvSpPr>
          <p:cNvPr id="18" name="SK-1-text-17"/>
          <p:cNvSpPr/>
          <p:nvPr/>
        </p:nvSpPr>
        <p:spPr>
          <a:xfrm>
            <a:off x="487561" y="4965055"/>
            <a:ext cx="901922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28A7A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AITR Eş Başkanı | İTÜ Veri Bilimi ve Analitiği</a:t>
            </a:r>
            <a:endParaRPr lang="en-US" sz="1275" dirty="0"/>
          </a:p>
        </p:txBody>
      </p:sp>
      <p:sp>
        <p:nvSpPr>
          <p:cNvPr id="19" name="SK-1-text-18"/>
          <p:cNvSpPr/>
          <p:nvPr/>
        </p:nvSpPr>
        <p:spPr>
          <a:xfrm>
            <a:off x="4157662" y="4704753"/>
            <a:ext cx="387667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Levent Kızıltan</a:t>
            </a:r>
            <a:endParaRPr lang="en-US" sz="1600" dirty="0"/>
          </a:p>
        </p:txBody>
      </p:sp>
      <p:sp>
        <p:nvSpPr>
          <p:cNvPr id="20" name="SK-1-text-19"/>
          <p:cNvSpPr/>
          <p:nvPr/>
        </p:nvSpPr>
        <p:spPr>
          <a:xfrm>
            <a:off x="4157662" y="4951510"/>
            <a:ext cx="416147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28A7A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AITR Eş Başkanı | TBV</a:t>
            </a:r>
            <a:endParaRPr lang="en-US" sz="1275" dirty="0"/>
          </a:p>
        </p:txBody>
      </p:sp>
      <p:sp>
        <p:nvSpPr>
          <p:cNvPr id="21" name="SK-1-text-20"/>
          <p:cNvSpPr/>
          <p:nvPr/>
        </p:nvSpPr>
        <p:spPr>
          <a:xfrm>
            <a:off x="499765" y="6062365"/>
            <a:ext cx="646063" cy="6582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2430"/>
              </a:lnSpc>
              <a:buNone/>
            </a:pPr>
            <a:r>
              <a:rPr lang="en-US" sz="2700" b="1" dirty="0">
                <a:solidFill>
                  <a:srgbClr val="28A7A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</a:t>
            </a:r>
            <a:endParaRPr lang="en-US" sz="2700" dirty="0"/>
          </a:p>
          <a:p>
            <a:pPr marL="0" indent="0" algn="l">
              <a:lnSpc>
                <a:spcPts val="2430"/>
              </a:lnSpc>
              <a:buNone/>
            </a:pPr>
            <a:r>
              <a:rPr lang="en-US" sz="2700" b="1" dirty="0">
                <a:solidFill>
                  <a:srgbClr val="28A7A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</a:t>
            </a:r>
            <a:endParaRPr lang="en-US" sz="2700" dirty="0"/>
          </a:p>
        </p:txBody>
      </p:sp>
      <p:sp>
        <p:nvSpPr>
          <p:cNvPr id="22" name="SK-1-text-21"/>
          <p:cNvSpPr/>
          <p:nvPr/>
        </p:nvSpPr>
        <p:spPr>
          <a:xfrm>
            <a:off x="1572667" y="6185892"/>
            <a:ext cx="2030730" cy="5348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İTÜ</a:t>
            </a:r>
            <a:endParaRPr lang="en-US" sz="3900" dirty="0"/>
          </a:p>
        </p:txBody>
      </p:sp>
      <p:sp>
        <p:nvSpPr>
          <p:cNvPr id="23" name="SK-1-text-22"/>
          <p:cNvSpPr/>
          <p:nvPr/>
        </p:nvSpPr>
        <p:spPr>
          <a:xfrm>
            <a:off x="10436275" y="6268194"/>
            <a:ext cx="175572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28A7A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ai.org.tr</a:t>
            </a:r>
            <a:endParaRPr lang="en-US" sz="1575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10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SK-10-text-2"/>
          <p:cNvSpPr/>
          <p:nvPr/>
        </p:nvSpPr>
        <p:spPr>
          <a:xfrm>
            <a:off x="4293245" y="370284"/>
            <a:ext cx="3580954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250" b="1" dirty="0">
                <a:solidFill>
                  <a:srgbClr val="48C9B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VİZYON 2030 </a:t>
            </a:r>
            <a:endParaRPr lang="en-US" sz="2250" dirty="0"/>
          </a:p>
        </p:txBody>
      </p:sp>
      <p:sp>
        <p:nvSpPr>
          <p:cNvPr id="4" name="SK-10-text-3"/>
          <p:cNvSpPr/>
          <p:nvPr/>
        </p:nvSpPr>
        <p:spPr>
          <a:xfrm>
            <a:off x="2889498" y="960090"/>
            <a:ext cx="6498282" cy="16046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5610"/>
              </a:lnSpc>
              <a:buNone/>
            </a:pPr>
            <a:r>
              <a:rPr lang="en-US" sz="5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Geleceği AITR ile</a:t>
            </a:r>
            <a:endParaRPr lang="en-US" sz="5100" dirty="0"/>
          </a:p>
          <a:p>
            <a:pPr marL="0" indent="0" algn="ctr">
              <a:lnSpc>
                <a:spcPts val="5610"/>
              </a:lnSpc>
              <a:buNone/>
            </a:pPr>
            <a:r>
              <a:rPr lang="en-US" sz="51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Birlikte İnşa Edelim</a:t>
            </a:r>
            <a:endParaRPr lang="en-US" sz="5100" dirty="0"/>
          </a:p>
        </p:txBody>
      </p:sp>
      <p:sp>
        <p:nvSpPr>
          <p:cNvPr id="5" name="SK-10-text-4"/>
          <p:cNvSpPr/>
          <p:nvPr/>
        </p:nvSpPr>
        <p:spPr>
          <a:xfrm>
            <a:off x="2052637" y="3010644"/>
            <a:ext cx="8086725" cy="45258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550" dirty="0">
                <a:solidFill>
                  <a:srgbClr val="D1D1D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“Yapay Zekanın Yönünü Türkiye Belirlemelidir.”</a:t>
            </a:r>
            <a:endParaRPr lang="en-US" sz="2550" dirty="0"/>
          </a:p>
        </p:txBody>
      </p:sp>
      <p:sp>
        <p:nvSpPr>
          <p:cNvPr id="6" name="SK-10-text-5"/>
          <p:cNvSpPr/>
          <p:nvPr/>
        </p:nvSpPr>
        <p:spPr>
          <a:xfrm>
            <a:off x="3803898" y="3614142"/>
            <a:ext cx="4535388" cy="5622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145"/>
              </a:lnSpc>
              <a:buNone/>
            </a:pPr>
            <a:r>
              <a:rPr lang="en-US" sz="1650" dirty="0">
                <a:solidFill>
                  <a:srgbClr val="5DADE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Türkiye, küresel AI ekosisteminde ilk 20'de —</a:t>
            </a:r>
            <a:endParaRPr lang="en-US" sz="1650" dirty="0"/>
          </a:p>
          <a:p>
            <a:pPr marL="0" indent="0" algn="ctr">
              <a:lnSpc>
                <a:spcPts val="2145"/>
              </a:lnSpc>
              <a:buNone/>
            </a:pPr>
            <a:r>
              <a:rPr lang="en-US" sz="1650" dirty="0">
                <a:solidFill>
                  <a:srgbClr val="5DADE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egemen, kapsayıcı, insani </a:t>
            </a:r>
            <a:r>
              <a:rPr lang="en-US" sz="1650" dirty="0" err="1">
                <a:solidFill>
                  <a:srgbClr val="5DADE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değerlere</a:t>
            </a:r>
            <a:r>
              <a:rPr lang="en-US" sz="1650" dirty="0">
                <a:solidFill>
                  <a:srgbClr val="5DADE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650" dirty="0" err="1">
                <a:solidFill>
                  <a:srgbClr val="5DADE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dayalı</a:t>
            </a:r>
            <a:r>
              <a:rPr lang="en-US" sz="1650" dirty="0">
                <a:solidFill>
                  <a:srgbClr val="5DADE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650">
                <a:solidFill>
                  <a:srgbClr val="5DADE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ilerlemedir.</a:t>
            </a:r>
            <a:endParaRPr lang="en-US" sz="1650" dirty="0"/>
          </a:p>
        </p:txBody>
      </p:sp>
      <p:sp>
        <p:nvSpPr>
          <p:cNvPr id="7" name="SK-10-text-6"/>
          <p:cNvSpPr/>
          <p:nvPr/>
        </p:nvSpPr>
        <p:spPr>
          <a:xfrm>
            <a:off x="5208240" y="4512469"/>
            <a:ext cx="1775371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3000" b="1" dirty="0">
                <a:solidFill>
                  <a:srgbClr val="48C9B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ai.org.tr</a:t>
            </a:r>
            <a:endParaRPr lang="en-US" sz="3000" dirty="0"/>
          </a:p>
        </p:txBody>
      </p:sp>
      <p:sp>
        <p:nvSpPr>
          <p:cNvPr id="8" name="SK-10-text-7"/>
          <p:cNvSpPr/>
          <p:nvPr/>
        </p:nvSpPr>
        <p:spPr>
          <a:xfrm>
            <a:off x="4170759" y="4944517"/>
            <a:ext cx="3838129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algn="ctr"/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Platforma Katılın · </a:t>
            </a:r>
            <a:r>
              <a:rPr lang="en-US" sz="1400" b="1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Katkı</a:t>
            </a:r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Verin · </a:t>
            </a:r>
            <a:r>
              <a:rPr lang="en-US" sz="1400" b="1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Katkı</a:t>
            </a:r>
            <a:r>
              <a:rPr lang="en-US" sz="1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400" b="1" dirty="0" err="1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Verelim</a:t>
            </a:r>
            <a:endParaRPr lang="en-US" sz="1400" dirty="0"/>
          </a:p>
        </p:txBody>
      </p:sp>
      <p:sp>
        <p:nvSpPr>
          <p:cNvPr id="9" name="SK-10-text-8"/>
          <p:cNvSpPr/>
          <p:nvPr/>
        </p:nvSpPr>
        <p:spPr>
          <a:xfrm>
            <a:off x="3502819" y="5458867"/>
            <a:ext cx="5186065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800" dirty="0">
                <a:solidFill>
                  <a:srgbClr val="D1D1D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İş Dünyası · Kamu · Üniversite · Sivil Toplum</a:t>
            </a:r>
            <a:endParaRPr lang="en-US" sz="1800" dirty="0"/>
          </a:p>
        </p:txBody>
      </p:sp>
      <p:sp>
        <p:nvSpPr>
          <p:cNvPr id="10" name="SK-10-text-9"/>
          <p:cNvSpPr/>
          <p:nvPr/>
        </p:nvSpPr>
        <p:spPr>
          <a:xfrm>
            <a:off x="4315867" y="6000750"/>
            <a:ext cx="719286" cy="73372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2700"/>
              </a:lnSpc>
              <a:buNone/>
            </a:pPr>
            <a:r>
              <a:rPr lang="en-US" sz="3000" b="1" dirty="0">
                <a:solidFill>
                  <a:srgbClr val="48C9B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AI</a:t>
            </a:r>
            <a:endParaRPr lang="en-US" sz="3000" dirty="0"/>
          </a:p>
          <a:p>
            <a:pPr marL="0" indent="0" algn="ctr">
              <a:lnSpc>
                <a:spcPts val="2700"/>
              </a:lnSpc>
              <a:buNone/>
            </a:pPr>
            <a:r>
              <a:rPr lang="en-US" sz="3000" b="1" dirty="0">
                <a:solidFill>
                  <a:srgbClr val="48C9B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TR</a:t>
            </a:r>
            <a:endParaRPr lang="en-US" sz="3000" dirty="0"/>
          </a:p>
        </p:txBody>
      </p:sp>
      <p:sp>
        <p:nvSpPr>
          <p:cNvPr id="11" name="SK-10-text-10"/>
          <p:cNvSpPr/>
          <p:nvPr/>
        </p:nvSpPr>
        <p:spPr>
          <a:xfrm>
            <a:off x="6888361" y="6240661"/>
            <a:ext cx="3013710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dirty="0">
                <a:solidFill>
                  <a:srgbClr val="48C9B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ai.org.tr</a:t>
            </a:r>
            <a:endParaRPr lang="en-US" sz="2100" dirty="0"/>
          </a:p>
        </p:txBody>
      </p:sp>
      <p:sp>
        <p:nvSpPr>
          <p:cNvPr id="12" name="SK-10-text-11"/>
          <p:cNvSpPr/>
          <p:nvPr/>
        </p:nvSpPr>
        <p:spPr>
          <a:xfrm>
            <a:off x="8763000" y="6494413"/>
            <a:ext cx="3087588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050" dirty="0">
                <a:solidFill>
                  <a:srgbClr val="85929E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Prof. Dr. Altan Çakır — AITR Eş Başkanı | İTÜ</a:t>
            </a:r>
            <a:endParaRPr lang="en-US" sz="10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2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2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4800" y="1866900"/>
            <a:ext cx="1158180" cy="38100"/>
          </a:xfrm>
          <a:prstGeom prst="rect">
            <a:avLst/>
          </a:prstGeom>
        </p:spPr>
      </p:pic>
      <p:pic>
        <p:nvPicPr>
          <p:cNvPr id="4" name="SK-2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4800" y="2242542"/>
            <a:ext cx="4084290" cy="1049238"/>
          </a:xfrm>
          <a:prstGeom prst="rect">
            <a:avLst/>
          </a:prstGeom>
        </p:spPr>
      </p:pic>
      <p:pic>
        <p:nvPicPr>
          <p:cNvPr id="5" name="SK-2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2242542"/>
            <a:ext cx="85279" cy="1110853"/>
          </a:xfrm>
          <a:prstGeom prst="rect">
            <a:avLst/>
          </a:prstGeom>
        </p:spPr>
      </p:pic>
      <p:pic>
        <p:nvPicPr>
          <p:cNvPr id="6" name="SK-2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4800" y="3463230"/>
            <a:ext cx="4084290" cy="1076623"/>
          </a:xfrm>
          <a:prstGeom prst="rect">
            <a:avLst/>
          </a:prstGeom>
        </p:spPr>
      </p:pic>
      <p:pic>
        <p:nvPicPr>
          <p:cNvPr id="7" name="SK-2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04800" y="3463230"/>
            <a:ext cx="85279" cy="1110853"/>
          </a:xfrm>
          <a:prstGeom prst="rect">
            <a:avLst/>
          </a:prstGeom>
        </p:spPr>
      </p:pic>
      <p:pic>
        <p:nvPicPr>
          <p:cNvPr id="8" name="SK-2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4800" y="4725144"/>
            <a:ext cx="4084290" cy="1062930"/>
          </a:xfrm>
          <a:prstGeom prst="rect">
            <a:avLst/>
          </a:prstGeom>
        </p:spPr>
      </p:pic>
      <p:pic>
        <p:nvPicPr>
          <p:cNvPr id="9" name="SK-2-img-8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800" y="4725144"/>
            <a:ext cx="85279" cy="1110853"/>
          </a:xfrm>
          <a:prstGeom prst="rect">
            <a:avLst/>
          </a:prstGeom>
        </p:spPr>
      </p:pic>
      <p:pic>
        <p:nvPicPr>
          <p:cNvPr id="10" name="SK-2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04800" y="5980063"/>
            <a:ext cx="4084290" cy="555427"/>
          </a:xfrm>
          <a:prstGeom prst="rect">
            <a:avLst/>
          </a:prstGeom>
        </p:spPr>
      </p:pic>
      <p:pic>
        <p:nvPicPr>
          <p:cNvPr id="11" name="SK-2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608463" y="960090"/>
            <a:ext cx="7376071" cy="5061198"/>
          </a:xfrm>
          <a:prstGeom prst="rect">
            <a:avLst/>
          </a:prstGeom>
        </p:spPr>
      </p:pic>
      <p:pic>
        <p:nvPicPr>
          <p:cNvPr id="12" name="SK-2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632871" y="1200150"/>
            <a:ext cx="7363867" cy="4581079"/>
          </a:xfrm>
          <a:prstGeom prst="rect">
            <a:avLst/>
          </a:prstGeom>
        </p:spPr>
      </p:pic>
      <p:pic>
        <p:nvPicPr>
          <p:cNvPr id="13" name="SK-2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6377" y="6062365"/>
            <a:ext cx="402282" cy="390823"/>
          </a:xfrm>
          <a:prstGeom prst="rect">
            <a:avLst/>
          </a:prstGeom>
        </p:spPr>
      </p:pic>
      <p:sp>
        <p:nvSpPr>
          <p:cNvPr id="14" name="SK-2-text-13"/>
          <p:cNvSpPr/>
          <p:nvPr/>
        </p:nvSpPr>
        <p:spPr>
          <a:xfrm>
            <a:off x="292596" y="308521"/>
            <a:ext cx="49301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48C9B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KÜRESEL KONUM · 2024–2025</a:t>
            </a:r>
            <a:endParaRPr lang="en-US" sz="1050" dirty="0"/>
          </a:p>
        </p:txBody>
      </p:sp>
      <p:sp>
        <p:nvSpPr>
          <p:cNvPr id="15" name="SK-2-text-14"/>
          <p:cNvSpPr/>
          <p:nvPr/>
        </p:nvSpPr>
        <p:spPr>
          <a:xfrm>
            <a:off x="292596" y="671959"/>
            <a:ext cx="3840361" cy="10560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3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Küresel Yapay Zeka</a:t>
            </a:r>
            <a:endParaRPr lang="en-US" sz="3000" dirty="0"/>
          </a:p>
          <a:p>
            <a:pPr marL="0" indent="0" algn="l">
              <a:lnSpc>
                <a:spcPts val="33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Haritasında Türkiye</a:t>
            </a:r>
            <a:endParaRPr lang="en-US" sz="3000" dirty="0"/>
          </a:p>
        </p:txBody>
      </p:sp>
      <p:sp>
        <p:nvSpPr>
          <p:cNvPr id="16" name="SK-2-text-15"/>
          <p:cNvSpPr/>
          <p:nvPr/>
        </p:nvSpPr>
        <p:spPr>
          <a:xfrm>
            <a:off x="548580" y="2352229"/>
            <a:ext cx="2228850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48C9B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#34</a:t>
            </a:r>
            <a:endParaRPr lang="en-US" sz="2700" dirty="0"/>
          </a:p>
        </p:txBody>
      </p:sp>
      <p:sp>
        <p:nvSpPr>
          <p:cNvPr id="17" name="SK-2-text-16"/>
          <p:cNvSpPr/>
          <p:nvPr/>
        </p:nvSpPr>
        <p:spPr>
          <a:xfrm>
            <a:off x="548580" y="2736205"/>
            <a:ext cx="642366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Global AI Index — Tortoise Media 2024</a:t>
            </a:r>
            <a:endParaRPr lang="en-US" sz="1050" dirty="0"/>
          </a:p>
        </p:txBody>
      </p:sp>
      <p:sp>
        <p:nvSpPr>
          <p:cNvPr id="18" name="SK-2-text-17"/>
          <p:cNvSpPr/>
          <p:nvPr/>
        </p:nvSpPr>
        <p:spPr>
          <a:xfrm>
            <a:off x="560784" y="3010644"/>
            <a:ext cx="542544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AAB7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83 ülke arasında · 2021'de #44'tü</a:t>
            </a:r>
            <a:endParaRPr lang="en-US" sz="900" dirty="0"/>
          </a:p>
        </p:txBody>
      </p:sp>
      <p:sp>
        <p:nvSpPr>
          <p:cNvPr id="19" name="SK-2-text-18"/>
          <p:cNvSpPr/>
          <p:nvPr/>
        </p:nvSpPr>
        <p:spPr>
          <a:xfrm>
            <a:off x="560784" y="3586609"/>
            <a:ext cx="2228850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#53</a:t>
            </a:r>
            <a:endParaRPr lang="en-US" sz="2700" dirty="0"/>
          </a:p>
        </p:txBody>
      </p:sp>
      <p:sp>
        <p:nvSpPr>
          <p:cNvPr id="20" name="SK-2-text-19"/>
          <p:cNvSpPr/>
          <p:nvPr/>
        </p:nvSpPr>
        <p:spPr>
          <a:xfrm>
            <a:off x="548580" y="3998119"/>
            <a:ext cx="85039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Hükümet AI Hazırlık Endeksi — Oxford Insights 2025</a:t>
            </a:r>
            <a:endParaRPr lang="en-US" sz="1050" dirty="0"/>
          </a:p>
        </p:txBody>
      </p:sp>
      <p:sp>
        <p:nvSpPr>
          <p:cNvPr id="21" name="SK-2-text-20"/>
          <p:cNvSpPr/>
          <p:nvPr/>
        </p:nvSpPr>
        <p:spPr>
          <a:xfrm>
            <a:off x="560784" y="4245025"/>
            <a:ext cx="45567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AAB7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195 </a:t>
            </a:r>
            <a:r>
              <a:rPr lang="en-US" sz="900" dirty="0" err="1">
                <a:solidFill>
                  <a:srgbClr val="AAB7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ülke</a:t>
            </a:r>
            <a:r>
              <a:rPr lang="en-US" sz="900" dirty="0">
                <a:solidFill>
                  <a:srgbClr val="AAB7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· 69 </a:t>
            </a:r>
            <a:r>
              <a:rPr lang="en-US" sz="900" dirty="0" err="1">
                <a:solidFill>
                  <a:srgbClr val="AAB7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değerlendirme</a:t>
            </a:r>
            <a:r>
              <a:rPr lang="en-US" sz="900" dirty="0">
                <a:solidFill>
                  <a:srgbClr val="AAB7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900" dirty="0" err="1">
                <a:solidFill>
                  <a:srgbClr val="AAB7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kriteri</a:t>
            </a:r>
            <a:r>
              <a:rPr lang="en-US" sz="900" dirty="0">
                <a:solidFill>
                  <a:srgbClr val="AAB7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-  Puan: 58.91/100</a:t>
            </a:r>
            <a:endParaRPr lang="en-US" sz="900" dirty="0"/>
          </a:p>
        </p:txBody>
      </p:sp>
      <p:sp>
        <p:nvSpPr>
          <p:cNvPr id="22" name="SK-2-text-21"/>
          <p:cNvSpPr/>
          <p:nvPr/>
        </p:nvSpPr>
        <p:spPr>
          <a:xfrm>
            <a:off x="548580" y="4827984"/>
            <a:ext cx="2091690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700" b="1" dirty="0">
                <a:solidFill>
                  <a:srgbClr val="48C9B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&lt; %1</a:t>
            </a:r>
            <a:endParaRPr lang="en-US" sz="2700" dirty="0"/>
          </a:p>
        </p:txBody>
      </p:sp>
      <p:sp>
        <p:nvSpPr>
          <p:cNvPr id="23" name="SK-2-text-22"/>
          <p:cNvSpPr/>
          <p:nvPr/>
        </p:nvSpPr>
        <p:spPr>
          <a:xfrm>
            <a:off x="548580" y="5246340"/>
            <a:ext cx="647700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Küresel AI Yatırımından Türkiye'nin Payı</a:t>
            </a:r>
            <a:endParaRPr lang="en-US" sz="1050" dirty="0"/>
          </a:p>
        </p:txBody>
      </p:sp>
      <p:sp>
        <p:nvSpPr>
          <p:cNvPr id="24" name="SK-2-text-23"/>
          <p:cNvSpPr/>
          <p:nvPr/>
        </p:nvSpPr>
        <p:spPr>
          <a:xfrm>
            <a:off x="560784" y="5506938"/>
            <a:ext cx="90830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AAB7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Global AI yatırımı 2026'da 500 Milyar $'ı aştı · Stanford HAI</a:t>
            </a:r>
            <a:endParaRPr lang="en-US" sz="900" dirty="0"/>
          </a:p>
        </p:txBody>
      </p:sp>
      <p:sp>
        <p:nvSpPr>
          <p:cNvPr id="25" name="SK-2-text-24"/>
          <p:cNvSpPr/>
          <p:nvPr/>
        </p:nvSpPr>
        <p:spPr>
          <a:xfrm>
            <a:off x="1060698" y="6144667"/>
            <a:ext cx="7149465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Hedef: Küresel Ekosistemde İlk 20</a:t>
            </a:r>
            <a:endParaRPr lang="en-US" sz="1350" dirty="0"/>
          </a:p>
        </p:txBody>
      </p:sp>
      <p:sp>
        <p:nvSpPr>
          <p:cNvPr id="26" name="SK-2-text-25"/>
          <p:cNvSpPr/>
          <p:nvPr/>
        </p:nvSpPr>
        <p:spPr>
          <a:xfrm>
            <a:off x="5909965" y="6233815"/>
            <a:ext cx="441647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r">
              <a:buNone/>
            </a:pPr>
            <a:r>
              <a:rPr lang="en-US" sz="1200" dirty="0">
                <a:solidFill>
                  <a:srgbClr val="AAB7B8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Oxford Insights Hükümet AI Hazırlık Endeksi 2025 · 195 Ülke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3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3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61090" y="0"/>
            <a:ext cx="3230761" cy="1474440"/>
          </a:xfrm>
          <a:prstGeom prst="rect">
            <a:avLst/>
          </a:prstGeom>
        </p:spPr>
      </p:pic>
      <p:pic>
        <p:nvPicPr>
          <p:cNvPr id="4" name="SK-3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81365" y="1666429"/>
            <a:ext cx="5925294" cy="2050405"/>
          </a:xfrm>
          <a:prstGeom prst="rect">
            <a:avLst/>
          </a:prstGeom>
        </p:spPr>
      </p:pic>
      <p:pic>
        <p:nvPicPr>
          <p:cNvPr id="5" name="SK-3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81365" y="3895279"/>
            <a:ext cx="5925294" cy="2091630"/>
          </a:xfrm>
          <a:prstGeom prst="rect">
            <a:avLst/>
          </a:prstGeom>
        </p:spPr>
      </p:pic>
      <p:pic>
        <p:nvPicPr>
          <p:cNvPr id="6" name="SK-3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0" y="6240661"/>
            <a:ext cx="12192000" cy="617190"/>
          </a:xfrm>
          <a:prstGeom prst="rect">
            <a:avLst/>
          </a:prstGeom>
        </p:spPr>
      </p:pic>
      <p:pic>
        <p:nvPicPr>
          <p:cNvPr id="7" name="SK-3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961757" y="4149030"/>
            <a:ext cx="1389757" cy="1385292"/>
          </a:xfrm>
          <a:prstGeom prst="rect">
            <a:avLst/>
          </a:prstGeom>
        </p:spPr>
      </p:pic>
      <p:pic>
        <p:nvPicPr>
          <p:cNvPr id="8" name="SK-3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900886" y="1885950"/>
            <a:ext cx="1328886" cy="1412677"/>
          </a:xfrm>
          <a:prstGeom prst="rect">
            <a:avLst/>
          </a:prstGeom>
        </p:spPr>
      </p:pic>
      <p:pic>
        <p:nvPicPr>
          <p:cNvPr id="9" name="SK-3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99765" y="1597819"/>
            <a:ext cx="1048494" cy="205680"/>
          </a:xfrm>
          <a:prstGeom prst="rect">
            <a:avLst/>
          </a:prstGeom>
        </p:spPr>
      </p:pic>
      <p:sp>
        <p:nvSpPr>
          <p:cNvPr id="10" name="SK-3-text-9"/>
          <p:cNvSpPr/>
          <p:nvPr/>
        </p:nvSpPr>
        <p:spPr>
          <a:xfrm>
            <a:off x="487561" y="342900"/>
            <a:ext cx="532638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BFA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EKONOMİK POTANSİYEL</a:t>
            </a:r>
            <a:endParaRPr lang="en-US" sz="1800" dirty="0"/>
          </a:p>
        </p:txBody>
      </p:sp>
      <p:sp>
        <p:nvSpPr>
          <p:cNvPr id="11" name="SK-3-text-10"/>
          <p:cNvSpPr/>
          <p:nvPr/>
        </p:nvSpPr>
        <p:spPr>
          <a:xfrm>
            <a:off x="499765" y="671959"/>
            <a:ext cx="11692235" cy="6308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575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GSYİH'de %5 Artış Hedefi</a:t>
            </a:r>
            <a:endParaRPr lang="en-US" sz="4575" dirty="0"/>
          </a:p>
        </p:txBody>
      </p:sp>
      <p:sp>
        <p:nvSpPr>
          <p:cNvPr id="12" name="SK-3-text-11"/>
          <p:cNvSpPr/>
          <p:nvPr/>
        </p:nvSpPr>
        <p:spPr>
          <a:xfrm>
            <a:off x="499765" y="1330375"/>
            <a:ext cx="1080516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9E9E9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Kaynak: Implement Consulting Group / Google — </a:t>
            </a:r>
            <a:r>
              <a:rPr lang="en-US" sz="1200" dirty="0" err="1">
                <a:solidFill>
                  <a:srgbClr val="9E9E9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Mayıs</a:t>
            </a:r>
            <a:r>
              <a:rPr lang="en-US" sz="1200" dirty="0">
                <a:solidFill>
                  <a:srgbClr val="9E9E9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2024-2025</a:t>
            </a:r>
            <a:endParaRPr lang="en-US" sz="1200" dirty="0"/>
          </a:p>
        </p:txBody>
      </p:sp>
      <p:sp>
        <p:nvSpPr>
          <p:cNvPr id="13" name="SK-3-text-12"/>
          <p:cNvSpPr/>
          <p:nvPr/>
        </p:nvSpPr>
        <p:spPr>
          <a:xfrm>
            <a:off x="597396" y="2016175"/>
            <a:ext cx="11594604" cy="12343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9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50-60</a:t>
            </a:r>
            <a:endParaRPr lang="en-US" sz="10950" dirty="0"/>
          </a:p>
        </p:txBody>
      </p:sp>
      <p:sp>
        <p:nvSpPr>
          <p:cNvPr id="14" name="SK-3-text-13"/>
          <p:cNvSpPr/>
          <p:nvPr/>
        </p:nvSpPr>
        <p:spPr>
          <a:xfrm>
            <a:off x="597396" y="3278088"/>
            <a:ext cx="595312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BFA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Milyar USD</a:t>
            </a:r>
            <a:endParaRPr lang="en-US" sz="3750" dirty="0"/>
          </a:p>
        </p:txBody>
      </p:sp>
      <p:sp>
        <p:nvSpPr>
          <p:cNvPr id="15" name="SK-3-text-14"/>
          <p:cNvSpPr/>
          <p:nvPr/>
        </p:nvSpPr>
        <p:spPr>
          <a:xfrm>
            <a:off x="572988" y="3826669"/>
            <a:ext cx="11458575" cy="37028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2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yıllık GSYİH ek katkı potansiyeli</a:t>
            </a:r>
            <a:endParaRPr lang="en-US" sz="2250" dirty="0"/>
          </a:p>
        </p:txBody>
      </p:sp>
      <p:sp>
        <p:nvSpPr>
          <p:cNvPr id="17" name="SK-3-text-16"/>
          <p:cNvSpPr/>
          <p:nvPr/>
        </p:nvSpPr>
        <p:spPr>
          <a:xfrm>
            <a:off x="597396" y="4896594"/>
            <a:ext cx="2149793" cy="5759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575" b="1" dirty="0">
                <a:solidFill>
                  <a:srgbClr val="00BFA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%7</a:t>
            </a:r>
            <a:endParaRPr lang="en-US" sz="4575" dirty="0"/>
          </a:p>
        </p:txBody>
      </p:sp>
      <p:sp>
        <p:nvSpPr>
          <p:cNvPr id="18" name="SK-3-text-17"/>
          <p:cNvSpPr/>
          <p:nvPr/>
        </p:nvSpPr>
        <p:spPr>
          <a:xfrm>
            <a:off x="597396" y="5568553"/>
            <a:ext cx="11594604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12–13 yıl içinde ulaşılabilecek katkı oranı</a:t>
            </a:r>
            <a:endParaRPr lang="en-US" sz="1800" dirty="0"/>
          </a:p>
        </p:txBody>
      </p:sp>
      <p:sp>
        <p:nvSpPr>
          <p:cNvPr id="19" name="SK-3-text-18"/>
          <p:cNvSpPr/>
          <p:nvPr/>
        </p:nvSpPr>
        <p:spPr>
          <a:xfrm>
            <a:off x="7607796" y="1947565"/>
            <a:ext cx="176022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00BFA5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FIRSAT</a:t>
            </a:r>
            <a:endParaRPr lang="en-US" sz="1800" dirty="0"/>
          </a:p>
        </p:txBody>
      </p:sp>
      <p:sp>
        <p:nvSpPr>
          <p:cNvPr id="20" name="SK-3-text-19"/>
          <p:cNvSpPr/>
          <p:nvPr/>
        </p:nvSpPr>
        <p:spPr>
          <a:xfrm>
            <a:off x="7607796" y="2331690"/>
            <a:ext cx="4584204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%5 GSYİH</a:t>
            </a:r>
            <a:endParaRPr lang="en-US" sz="3750" dirty="0"/>
          </a:p>
        </p:txBody>
      </p:sp>
      <p:sp>
        <p:nvSpPr>
          <p:cNvPr id="21" name="SK-3-text-20"/>
          <p:cNvSpPr/>
          <p:nvPr/>
        </p:nvSpPr>
        <p:spPr>
          <a:xfrm>
            <a:off x="7607796" y="2983111"/>
            <a:ext cx="4584204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Üretken yapay zekanın</a:t>
            </a:r>
            <a:endParaRPr lang="en-US" sz="1500" dirty="0"/>
          </a:p>
        </p:txBody>
      </p:sp>
      <p:sp>
        <p:nvSpPr>
          <p:cNvPr id="22" name="SK-3-text-21"/>
          <p:cNvSpPr/>
          <p:nvPr/>
        </p:nvSpPr>
        <p:spPr>
          <a:xfrm>
            <a:off x="7607796" y="3271242"/>
            <a:ext cx="4584204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maksimum etkisi on yıl içinde gerçekleşecek</a:t>
            </a:r>
            <a:endParaRPr lang="en-US" sz="1500" dirty="0"/>
          </a:p>
        </p:txBody>
      </p:sp>
      <p:sp>
        <p:nvSpPr>
          <p:cNvPr id="23" name="SK-3-text-22"/>
          <p:cNvSpPr/>
          <p:nvPr/>
        </p:nvSpPr>
        <p:spPr>
          <a:xfrm>
            <a:off x="7607796" y="4176415"/>
            <a:ext cx="4584204" cy="28798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00" b="1" dirty="0">
                <a:solidFill>
                  <a:srgbClr val="FF9800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GECİKMENİN BEDELİ</a:t>
            </a:r>
            <a:endParaRPr lang="en-US" sz="1800" dirty="0"/>
          </a:p>
        </p:txBody>
      </p:sp>
      <p:sp>
        <p:nvSpPr>
          <p:cNvPr id="25" name="SK-3-text-24"/>
          <p:cNvSpPr/>
          <p:nvPr/>
        </p:nvSpPr>
        <p:spPr>
          <a:xfrm>
            <a:off x="7607796" y="4622155"/>
            <a:ext cx="3474690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 yıllık gecikme: katkı %5'ten %1'e düşer —</a:t>
            </a:r>
            <a:endParaRPr lang="en-US" sz="1500" dirty="0"/>
          </a:p>
          <a:p>
            <a:pPr marL="0" indent="0" algn="l">
              <a:lnSpc>
                <a:spcPts val="1950"/>
              </a:lnSpc>
              <a:buNone/>
            </a:pPr>
            <a:r>
              <a:rPr lang="en-US" sz="150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kayıp 1 Trilyon TL</a:t>
            </a:r>
            <a:endParaRPr lang="en-US" sz="1500" dirty="0"/>
          </a:p>
        </p:txBody>
      </p:sp>
      <p:sp>
        <p:nvSpPr>
          <p:cNvPr id="26" name="SK-3-text-25"/>
          <p:cNvSpPr/>
          <p:nvPr/>
        </p:nvSpPr>
        <p:spPr>
          <a:xfrm>
            <a:off x="1037332" y="6432798"/>
            <a:ext cx="10068223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1500" dirty="0">
                <a:solidFill>
                  <a:srgbClr val="9E9E9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'Yapay zekanın etkisi on yıl içinde maksimum düzeye ulaşacak — önde </a:t>
            </a:r>
            <a:r>
              <a:rPr lang="en-US" sz="1500" dirty="0" err="1">
                <a:solidFill>
                  <a:srgbClr val="9E9E9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gelen</a:t>
            </a:r>
            <a:r>
              <a:rPr lang="en-US" sz="1500" dirty="0">
                <a:solidFill>
                  <a:srgbClr val="9E9E9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500" dirty="0" err="1">
                <a:solidFill>
                  <a:srgbClr val="9E9E9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finans</a:t>
            </a:r>
            <a:r>
              <a:rPr lang="en-US" sz="1500" dirty="0">
                <a:solidFill>
                  <a:srgbClr val="9E9E9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</a:t>
            </a:r>
            <a:r>
              <a:rPr lang="en-US" sz="1500" dirty="0" err="1">
                <a:solidFill>
                  <a:srgbClr val="9E9E9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piyasası</a:t>
            </a:r>
            <a:r>
              <a:rPr lang="en-US" sz="1500" dirty="0">
                <a:solidFill>
                  <a:srgbClr val="9E9E9E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 büyüme tahminlerini revize ediyor.'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4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4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63200" y="0"/>
            <a:ext cx="1828800" cy="1028700"/>
          </a:xfrm>
          <a:prstGeom prst="rect">
            <a:avLst/>
          </a:prstGeom>
        </p:spPr>
      </p:pic>
      <p:pic>
        <p:nvPicPr>
          <p:cNvPr id="4" name="SK-4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5192" y="1776115"/>
            <a:ext cx="633859" cy="82153"/>
          </a:xfrm>
          <a:prstGeom prst="rect">
            <a:avLst/>
          </a:prstGeom>
        </p:spPr>
      </p:pic>
      <p:pic>
        <p:nvPicPr>
          <p:cNvPr id="5" name="SK-4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2105323"/>
            <a:ext cx="85279" cy="932557"/>
          </a:xfrm>
          <a:prstGeom prst="rect">
            <a:avLst/>
          </a:prstGeom>
        </p:spPr>
      </p:pic>
      <p:pic>
        <p:nvPicPr>
          <p:cNvPr id="6" name="SK-4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1655" y="3408313"/>
            <a:ext cx="85279" cy="932557"/>
          </a:xfrm>
          <a:prstGeom prst="rect">
            <a:avLst/>
          </a:prstGeom>
        </p:spPr>
      </p:pic>
      <p:pic>
        <p:nvPicPr>
          <p:cNvPr id="7" name="SK-4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21655" y="4711303"/>
            <a:ext cx="85279" cy="932557"/>
          </a:xfrm>
          <a:prstGeom prst="rect">
            <a:avLst/>
          </a:prstGeom>
        </p:spPr>
      </p:pic>
      <p:pic>
        <p:nvPicPr>
          <p:cNvPr id="8" name="SK-4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5192" y="5954762"/>
            <a:ext cx="10936188" cy="9525"/>
          </a:xfrm>
          <a:prstGeom prst="rect">
            <a:avLst/>
          </a:prstGeom>
        </p:spPr>
      </p:pic>
      <p:pic>
        <p:nvPicPr>
          <p:cNvPr id="9" name="SK-4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6729859" y="1021705"/>
            <a:ext cx="4827984" cy="4053036"/>
          </a:xfrm>
          <a:prstGeom prst="rect">
            <a:avLst/>
          </a:prstGeom>
        </p:spPr>
      </p:pic>
      <p:sp>
        <p:nvSpPr>
          <p:cNvPr id="10" name="SK-4-text-9"/>
          <p:cNvSpPr/>
          <p:nvPr/>
        </p:nvSpPr>
        <p:spPr>
          <a:xfrm>
            <a:off x="572988" y="315367"/>
            <a:ext cx="399478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C2C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İŞ PİYASASI ANALİZİ</a:t>
            </a:r>
            <a:endParaRPr lang="en-US" sz="1350" dirty="0"/>
          </a:p>
        </p:txBody>
      </p:sp>
      <p:sp>
        <p:nvSpPr>
          <p:cNvPr id="11" name="SK-4-text-10"/>
          <p:cNvSpPr/>
          <p:nvPr/>
        </p:nvSpPr>
        <p:spPr>
          <a:xfrm>
            <a:off x="572988" y="596503"/>
            <a:ext cx="5413177" cy="9806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63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İş Piyasasında Dönüşüm</a:t>
            </a:r>
            <a:endParaRPr lang="en-US" sz="3300" dirty="0"/>
          </a:p>
          <a:p>
            <a:pPr marL="0" indent="0" algn="l">
              <a:lnSpc>
                <a:spcPts val="3630"/>
              </a:lnSpc>
              <a:buNone/>
            </a:pPr>
            <a:r>
              <a:rPr lang="en-US" sz="3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 İstihdam Etkisi</a:t>
            </a:r>
            <a:endParaRPr lang="en-US" sz="3300" dirty="0"/>
          </a:p>
        </p:txBody>
      </p:sp>
      <p:sp>
        <p:nvSpPr>
          <p:cNvPr id="12" name="SK-4-text-11"/>
          <p:cNvSpPr/>
          <p:nvPr/>
        </p:nvSpPr>
        <p:spPr>
          <a:xfrm>
            <a:off x="975271" y="2084784"/>
            <a:ext cx="3746183" cy="5965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5175" b="1" dirty="0">
                <a:solidFill>
                  <a:srgbClr val="92D05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%55</a:t>
            </a:r>
            <a:endParaRPr lang="en-US" sz="5175" dirty="0">
              <a:solidFill>
                <a:srgbClr val="92D050"/>
              </a:solidFill>
            </a:endParaRPr>
          </a:p>
        </p:txBody>
      </p:sp>
      <p:sp>
        <p:nvSpPr>
          <p:cNvPr id="13" name="SK-4-text-12"/>
          <p:cNvSpPr/>
          <p:nvPr/>
        </p:nvSpPr>
        <p:spPr>
          <a:xfrm>
            <a:off x="975271" y="2708821"/>
            <a:ext cx="6894195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İşlerde Yapay Zeka Dönüşümü</a:t>
            </a:r>
            <a:endParaRPr lang="en-US" sz="1650" dirty="0"/>
          </a:p>
        </p:txBody>
      </p:sp>
      <p:sp>
        <p:nvSpPr>
          <p:cNvPr id="14" name="SK-4-text-13"/>
          <p:cNvSpPr/>
          <p:nvPr/>
        </p:nvSpPr>
        <p:spPr>
          <a:xfrm>
            <a:off x="975271" y="3038029"/>
            <a:ext cx="885444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Üretken yapay zeka ile birlikte çalışma öngörüsü</a:t>
            </a:r>
            <a:endParaRPr lang="en-US" sz="1200" dirty="0"/>
          </a:p>
        </p:txBody>
      </p:sp>
      <p:sp>
        <p:nvSpPr>
          <p:cNvPr id="15" name="SK-4-text-14"/>
          <p:cNvSpPr/>
          <p:nvPr/>
        </p:nvSpPr>
        <p:spPr>
          <a:xfrm>
            <a:off x="975271" y="3415159"/>
            <a:ext cx="3746183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51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%47</a:t>
            </a:r>
            <a:endParaRPr lang="en-US" sz="5175" dirty="0"/>
          </a:p>
        </p:txBody>
      </p:sp>
      <p:sp>
        <p:nvSpPr>
          <p:cNvPr id="16" name="SK-4-text-15"/>
          <p:cNvSpPr/>
          <p:nvPr/>
        </p:nvSpPr>
        <p:spPr>
          <a:xfrm>
            <a:off x="975271" y="4053036"/>
            <a:ext cx="6642735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00C2C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Çalışan Olumlu Bakış Açısı</a:t>
            </a:r>
            <a:endParaRPr lang="en-US" sz="1650" dirty="0"/>
          </a:p>
        </p:txBody>
      </p:sp>
      <p:sp>
        <p:nvSpPr>
          <p:cNvPr id="17" name="SK-4-text-16"/>
          <p:cNvSpPr/>
          <p:nvPr/>
        </p:nvSpPr>
        <p:spPr>
          <a:xfrm>
            <a:off x="975271" y="4361557"/>
            <a:ext cx="940308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Yapay zekanın işini olumlu etkileyeceğine inananlar</a:t>
            </a:r>
            <a:endParaRPr lang="en-US" sz="1200" dirty="0"/>
          </a:p>
        </p:txBody>
      </p:sp>
      <p:sp>
        <p:nvSpPr>
          <p:cNvPr id="18" name="SK-4-text-17"/>
          <p:cNvSpPr/>
          <p:nvPr/>
        </p:nvSpPr>
        <p:spPr>
          <a:xfrm>
            <a:off x="963067" y="4690765"/>
            <a:ext cx="6905625" cy="5211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750" b="1" dirty="0">
                <a:solidFill>
                  <a:srgbClr val="00C2C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Yalnızca %4</a:t>
            </a:r>
            <a:endParaRPr lang="en-US" sz="3750" dirty="0"/>
          </a:p>
        </p:txBody>
      </p:sp>
      <p:sp>
        <p:nvSpPr>
          <p:cNvPr id="19" name="SK-4-text-18"/>
          <p:cNvSpPr/>
          <p:nvPr/>
        </p:nvSpPr>
        <p:spPr>
          <a:xfrm>
            <a:off x="975271" y="5260032"/>
            <a:ext cx="563689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Yüksek Etkilenme Riski</a:t>
            </a:r>
            <a:endParaRPr lang="en-US" sz="1650" dirty="0"/>
          </a:p>
        </p:txBody>
      </p:sp>
      <p:sp>
        <p:nvSpPr>
          <p:cNvPr id="20" name="SK-4-text-19"/>
          <p:cNvSpPr/>
          <p:nvPr/>
        </p:nvSpPr>
        <p:spPr>
          <a:xfrm>
            <a:off x="975271" y="5582394"/>
            <a:ext cx="11216729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Toplam istihdamın yüksek otomasyon baskısıyla karşılaşacak kısmı</a:t>
            </a:r>
            <a:endParaRPr lang="en-US" sz="1200" dirty="0"/>
          </a:p>
        </p:txBody>
      </p:sp>
      <p:sp>
        <p:nvSpPr>
          <p:cNvPr id="21" name="SK-4-text-20"/>
          <p:cNvSpPr/>
          <p:nvPr/>
        </p:nvSpPr>
        <p:spPr>
          <a:xfrm>
            <a:off x="572988" y="6130975"/>
            <a:ext cx="67208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C2C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31 Milyon İş · Dönüşüm Kapsamında</a:t>
            </a:r>
            <a:endParaRPr lang="en-US" sz="1200" dirty="0"/>
          </a:p>
        </p:txBody>
      </p:sp>
      <p:sp>
        <p:nvSpPr>
          <p:cNvPr id="22" name="SK-4-text-21"/>
          <p:cNvSpPr/>
          <p:nvPr/>
        </p:nvSpPr>
        <p:spPr>
          <a:xfrm>
            <a:off x="4254996" y="6034980"/>
            <a:ext cx="3377059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Finans · Bilişim · İmalat · İdari Hizmetler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en çok etkilenen sektörler</a:t>
            </a:r>
            <a:endParaRPr lang="en-US" sz="1275" dirty="0"/>
          </a:p>
        </p:txBody>
      </p:sp>
      <p:sp>
        <p:nvSpPr>
          <p:cNvPr id="23" name="SK-4-text-22"/>
          <p:cNvSpPr/>
          <p:nvPr/>
        </p:nvSpPr>
        <p:spPr>
          <a:xfrm>
            <a:off x="8192988" y="6048673"/>
            <a:ext cx="3340596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● McKinsey 2025:</a:t>
            </a:r>
            <a:endParaRPr lang="en-US" sz="1275" dirty="0"/>
          </a:p>
          <a:p>
            <a:pPr marL="0" indent="0" algn="l">
              <a:lnSpc>
                <a:spcPts val="1530"/>
              </a:lnSpc>
              <a:buNone/>
            </a:pPr>
            <a:r>
              <a:rPr lang="en-US" sz="12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Yeni işler açılacak — işsizlik artmayacak</a:t>
            </a:r>
            <a:endParaRPr lang="en-US" sz="1275" dirty="0"/>
          </a:p>
        </p:txBody>
      </p:sp>
      <p:sp>
        <p:nvSpPr>
          <p:cNvPr id="24" name="SK-4-text-23"/>
          <p:cNvSpPr/>
          <p:nvPr/>
        </p:nvSpPr>
        <p:spPr>
          <a:xfrm>
            <a:off x="572988" y="6563023"/>
            <a:ext cx="95859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900" dirty="0">
                <a:solidFill>
                  <a:srgbClr val="00C2CB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Kaynak: McKinsey 2025 · Implement Consulting Group / Google 2024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5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5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90471" y="0"/>
            <a:ext cx="3901380" cy="4937671"/>
          </a:xfrm>
          <a:prstGeom prst="rect">
            <a:avLst/>
          </a:prstGeom>
        </p:spPr>
      </p:pic>
      <p:pic>
        <p:nvPicPr>
          <p:cNvPr id="4" name="SK-5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4173" y="1782961"/>
            <a:ext cx="914400" cy="41077"/>
          </a:xfrm>
          <a:prstGeom prst="rect">
            <a:avLst/>
          </a:prstGeom>
        </p:spPr>
      </p:pic>
      <p:pic>
        <p:nvPicPr>
          <p:cNvPr id="5" name="SK-5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4173" y="2009329"/>
            <a:ext cx="2572494" cy="1131540"/>
          </a:xfrm>
          <a:prstGeom prst="rect">
            <a:avLst/>
          </a:prstGeom>
        </p:spPr>
      </p:pic>
      <p:pic>
        <p:nvPicPr>
          <p:cNvPr id="6" name="SK-5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9577" y="2009329"/>
            <a:ext cx="2584698" cy="1131540"/>
          </a:xfrm>
          <a:prstGeom prst="rect">
            <a:avLst/>
          </a:prstGeom>
        </p:spPr>
      </p:pic>
      <p:pic>
        <p:nvPicPr>
          <p:cNvPr id="7" name="SK-5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47184" y="2009329"/>
            <a:ext cx="2572494" cy="1131540"/>
          </a:xfrm>
          <a:prstGeom prst="rect">
            <a:avLst/>
          </a:prstGeom>
        </p:spPr>
      </p:pic>
      <p:pic>
        <p:nvPicPr>
          <p:cNvPr id="8" name="SK-5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24173" y="3312319"/>
            <a:ext cx="5339953" cy="2551063"/>
          </a:xfrm>
          <a:prstGeom prst="rect">
            <a:avLst/>
          </a:prstGeom>
        </p:spPr>
      </p:pic>
      <p:pic>
        <p:nvPicPr>
          <p:cNvPr id="9" name="SK-5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7082" y="3812977"/>
            <a:ext cx="1426369" cy="41077"/>
          </a:xfrm>
          <a:prstGeom prst="rect">
            <a:avLst/>
          </a:prstGeom>
        </p:spPr>
      </p:pic>
      <p:pic>
        <p:nvPicPr>
          <p:cNvPr id="10" name="SK-5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047184" y="3305473"/>
            <a:ext cx="5608290" cy="2557909"/>
          </a:xfrm>
          <a:prstGeom prst="rect">
            <a:avLst/>
          </a:prstGeom>
        </p:spPr>
      </p:pic>
      <p:pic>
        <p:nvPicPr>
          <p:cNvPr id="11" name="SK-5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242298" y="3806130"/>
            <a:ext cx="1414165" cy="41077"/>
          </a:xfrm>
          <a:prstGeom prst="rect">
            <a:avLst/>
          </a:prstGeom>
        </p:spPr>
      </p:pic>
      <p:pic>
        <p:nvPicPr>
          <p:cNvPr id="12" name="SK-5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24173" y="6110436"/>
            <a:ext cx="11131153" cy="575965"/>
          </a:xfrm>
          <a:prstGeom prst="rect">
            <a:avLst/>
          </a:prstGeom>
        </p:spPr>
      </p:pic>
      <p:pic>
        <p:nvPicPr>
          <p:cNvPr id="13" name="SK-5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24173" y="6165205"/>
            <a:ext cx="97482" cy="548580"/>
          </a:xfrm>
          <a:prstGeom prst="rect">
            <a:avLst/>
          </a:prstGeom>
        </p:spPr>
      </p:pic>
      <p:pic>
        <p:nvPicPr>
          <p:cNvPr id="14" name="SK-5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217890" y="5266879"/>
            <a:ext cx="390079" cy="383977"/>
          </a:xfrm>
          <a:prstGeom prst="rect">
            <a:avLst/>
          </a:prstGeom>
        </p:spPr>
      </p:pic>
      <p:pic>
        <p:nvPicPr>
          <p:cNvPr id="15" name="SK-5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217890" y="4635996"/>
            <a:ext cx="390079" cy="390823"/>
          </a:xfrm>
          <a:prstGeom prst="rect">
            <a:avLst/>
          </a:prstGeom>
        </p:spPr>
      </p:pic>
      <p:pic>
        <p:nvPicPr>
          <p:cNvPr id="16" name="SK-5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217890" y="4018657"/>
            <a:ext cx="390079" cy="383977"/>
          </a:xfrm>
          <a:prstGeom prst="rect">
            <a:avLst/>
          </a:prstGeom>
        </p:spPr>
      </p:pic>
      <p:pic>
        <p:nvPicPr>
          <p:cNvPr id="17" name="SK-5-img-16" descr="preencoded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743694" y="5266879"/>
            <a:ext cx="390079" cy="383977"/>
          </a:xfrm>
          <a:prstGeom prst="rect">
            <a:avLst/>
          </a:prstGeom>
        </p:spPr>
      </p:pic>
      <p:pic>
        <p:nvPicPr>
          <p:cNvPr id="18" name="SK-5-img-17" descr="preencoded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743694" y="4635996"/>
            <a:ext cx="390079" cy="390823"/>
          </a:xfrm>
          <a:prstGeom prst="rect">
            <a:avLst/>
          </a:prstGeom>
        </p:spPr>
      </p:pic>
      <p:pic>
        <p:nvPicPr>
          <p:cNvPr id="19" name="SK-5-img-18" descr="preencoded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43694" y="4018657"/>
            <a:ext cx="390079" cy="390823"/>
          </a:xfrm>
          <a:prstGeom prst="rect">
            <a:avLst/>
          </a:prstGeom>
        </p:spPr>
      </p:pic>
      <p:sp>
        <p:nvSpPr>
          <p:cNvPr id="20" name="SK-5-text-19"/>
          <p:cNvSpPr/>
          <p:nvPr/>
        </p:nvSpPr>
        <p:spPr>
          <a:xfrm>
            <a:off x="499765" y="322213"/>
            <a:ext cx="954405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C2B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STRATEJİ DEĞERLENDİRMESİ • 2021–2025</a:t>
            </a:r>
            <a:endParaRPr lang="en-US" sz="1500" dirty="0"/>
          </a:p>
        </p:txBody>
      </p:sp>
      <p:sp>
        <p:nvSpPr>
          <p:cNvPr id="21" name="SK-5-text-20"/>
          <p:cNvSpPr/>
          <p:nvPr/>
        </p:nvSpPr>
        <p:spPr>
          <a:xfrm>
            <a:off x="499765" y="630882"/>
            <a:ext cx="5559475" cy="10423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4042"/>
              </a:lnSpc>
              <a:buNone/>
            </a:pPr>
            <a:r>
              <a:rPr lang="en-US" sz="36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2021–2025 Stratejisi:</a:t>
            </a:r>
            <a:endParaRPr lang="en-US" sz="3675" dirty="0"/>
          </a:p>
          <a:p>
            <a:pPr marL="0" indent="0" algn="l">
              <a:lnSpc>
                <a:spcPts val="4042"/>
              </a:lnSpc>
              <a:buNone/>
            </a:pPr>
            <a:r>
              <a:rPr lang="en-US" sz="36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Mevcut Durum Analizi</a:t>
            </a:r>
            <a:endParaRPr lang="en-US" sz="3675" dirty="0"/>
          </a:p>
        </p:txBody>
      </p:sp>
      <p:sp>
        <p:nvSpPr>
          <p:cNvPr id="22" name="SK-5-text-21"/>
          <p:cNvSpPr/>
          <p:nvPr/>
        </p:nvSpPr>
        <p:spPr>
          <a:xfrm>
            <a:off x="1426369" y="2132707"/>
            <a:ext cx="2724150" cy="41136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00C2B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#53</a:t>
            </a:r>
            <a:endParaRPr lang="en-US" sz="3300" dirty="0"/>
          </a:p>
        </p:txBody>
      </p:sp>
      <p:sp>
        <p:nvSpPr>
          <p:cNvPr id="23" name="SK-5-text-22"/>
          <p:cNvSpPr/>
          <p:nvPr/>
        </p:nvSpPr>
        <p:spPr>
          <a:xfrm>
            <a:off x="963067" y="2592288"/>
            <a:ext cx="422148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Oxford Insights 2025</a:t>
            </a:r>
            <a:endParaRPr lang="en-US" sz="1200" dirty="0"/>
          </a:p>
        </p:txBody>
      </p:sp>
      <p:sp>
        <p:nvSpPr>
          <p:cNvPr id="24" name="SK-5-text-23"/>
          <p:cNvSpPr/>
          <p:nvPr/>
        </p:nvSpPr>
        <p:spPr>
          <a:xfrm>
            <a:off x="1206996" y="2839194"/>
            <a:ext cx="355092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A0A0A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195 ülke arasında</a:t>
            </a:r>
            <a:endParaRPr lang="en-US" sz="1200" dirty="0"/>
          </a:p>
        </p:txBody>
      </p:sp>
      <p:sp>
        <p:nvSpPr>
          <p:cNvPr id="25" name="SK-5-text-24"/>
          <p:cNvSpPr/>
          <p:nvPr/>
        </p:nvSpPr>
        <p:spPr>
          <a:xfrm>
            <a:off x="4242792" y="2132707"/>
            <a:ext cx="238887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34.</a:t>
            </a:r>
            <a:endParaRPr lang="en-US" sz="3300" dirty="0"/>
          </a:p>
        </p:txBody>
      </p:sp>
      <p:sp>
        <p:nvSpPr>
          <p:cNvPr id="26" name="SK-5-text-25"/>
          <p:cNvSpPr/>
          <p:nvPr/>
        </p:nvSpPr>
        <p:spPr>
          <a:xfrm>
            <a:off x="3633192" y="2592288"/>
            <a:ext cx="446532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C2B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Tortoise Global AI Index</a:t>
            </a:r>
            <a:endParaRPr lang="en-US" sz="1200" dirty="0"/>
          </a:p>
        </p:txBody>
      </p:sp>
      <p:sp>
        <p:nvSpPr>
          <p:cNvPr id="27" name="SK-5-text-26"/>
          <p:cNvSpPr/>
          <p:nvPr/>
        </p:nvSpPr>
        <p:spPr>
          <a:xfrm>
            <a:off x="4059882" y="2839194"/>
            <a:ext cx="336804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A0A0A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83 ülke • 2024</a:t>
            </a:r>
            <a:endParaRPr lang="en-US" sz="1200" dirty="0"/>
          </a:p>
        </p:txBody>
      </p:sp>
      <p:sp>
        <p:nvSpPr>
          <p:cNvPr id="28" name="SK-5-text-27"/>
          <p:cNvSpPr/>
          <p:nvPr/>
        </p:nvSpPr>
        <p:spPr>
          <a:xfrm>
            <a:off x="6815286" y="2132707"/>
            <a:ext cx="406527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FFB8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58.91</a:t>
            </a:r>
            <a:endParaRPr lang="en-US" sz="3300" dirty="0"/>
          </a:p>
        </p:txBody>
      </p:sp>
      <p:sp>
        <p:nvSpPr>
          <p:cNvPr id="29" name="SK-5-text-28"/>
          <p:cNvSpPr/>
          <p:nvPr/>
        </p:nvSpPr>
        <p:spPr>
          <a:xfrm>
            <a:off x="6571357" y="2592288"/>
            <a:ext cx="409956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Hazırlık Puanı / 100</a:t>
            </a:r>
            <a:endParaRPr lang="en-US" sz="1200" dirty="0"/>
          </a:p>
        </p:txBody>
      </p:sp>
      <p:sp>
        <p:nvSpPr>
          <p:cNvPr id="30" name="SK-5-text-29"/>
          <p:cNvSpPr/>
          <p:nvPr/>
        </p:nvSpPr>
        <p:spPr>
          <a:xfrm>
            <a:off x="6876157" y="2839194"/>
            <a:ext cx="2697480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A0A0A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Hedef: İlk 20</a:t>
            </a:r>
            <a:endParaRPr lang="en-US" sz="1200" dirty="0"/>
          </a:p>
        </p:txBody>
      </p:sp>
      <p:sp>
        <p:nvSpPr>
          <p:cNvPr id="31" name="SK-5-text-30"/>
          <p:cNvSpPr/>
          <p:nvPr/>
        </p:nvSpPr>
        <p:spPr>
          <a:xfrm>
            <a:off x="719286" y="3476923"/>
            <a:ext cx="283845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00C2B2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✧ KAZANIMLAR</a:t>
            </a:r>
            <a:endParaRPr lang="en-US" sz="1500" dirty="0"/>
          </a:p>
        </p:txBody>
      </p:sp>
      <p:sp>
        <p:nvSpPr>
          <p:cNvPr id="32" name="SK-5-text-31"/>
          <p:cNvSpPr/>
          <p:nvPr/>
        </p:nvSpPr>
        <p:spPr>
          <a:xfrm>
            <a:off x="1280071" y="4011811"/>
            <a:ext cx="338423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Operasyonel Ortam</a:t>
            </a:r>
            <a:endParaRPr lang="en-US" sz="1275" dirty="0"/>
          </a:p>
        </p:txBody>
      </p:sp>
      <p:sp>
        <p:nvSpPr>
          <p:cNvPr id="33" name="SK-5-text-32"/>
          <p:cNvSpPr/>
          <p:nvPr/>
        </p:nvSpPr>
        <p:spPr>
          <a:xfrm>
            <a:off x="1280071" y="4245025"/>
            <a:ext cx="757428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A0A0A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Güçlü kamu altyapısı ve kurumsal kapasite</a:t>
            </a:r>
            <a:endParaRPr lang="en-US" sz="1200" dirty="0"/>
          </a:p>
        </p:txBody>
      </p:sp>
      <p:sp>
        <p:nvSpPr>
          <p:cNvPr id="34" name="SK-5-text-33"/>
          <p:cNvSpPr/>
          <p:nvPr/>
        </p:nvSpPr>
        <p:spPr>
          <a:xfrm>
            <a:off x="1267867" y="4629150"/>
            <a:ext cx="3772852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Sıralama İyileşmesi</a:t>
            </a:r>
            <a:endParaRPr lang="en-US" sz="1275" dirty="0"/>
          </a:p>
        </p:txBody>
      </p:sp>
      <p:sp>
        <p:nvSpPr>
          <p:cNvPr id="35" name="SK-5-text-34"/>
          <p:cNvSpPr/>
          <p:nvPr/>
        </p:nvSpPr>
        <p:spPr>
          <a:xfrm>
            <a:off x="1280071" y="4882753"/>
            <a:ext cx="10911929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A0A0A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44. sıradan 34. sıraya yükseldi (Tortoise 2021→2024)</a:t>
            </a:r>
            <a:endParaRPr lang="en-US" sz="1200" dirty="0"/>
          </a:p>
        </p:txBody>
      </p:sp>
      <p:sp>
        <p:nvSpPr>
          <p:cNvPr id="36" name="SK-5-text-35"/>
          <p:cNvSpPr/>
          <p:nvPr/>
        </p:nvSpPr>
        <p:spPr>
          <a:xfrm>
            <a:off x="1267867" y="5266879"/>
            <a:ext cx="3967162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Paydaş Mobilizasyonu</a:t>
            </a:r>
            <a:endParaRPr lang="en-US" sz="1275" dirty="0"/>
          </a:p>
        </p:txBody>
      </p:sp>
      <p:sp>
        <p:nvSpPr>
          <p:cNvPr id="37" name="SK-5-text-36"/>
          <p:cNvSpPr/>
          <p:nvPr/>
        </p:nvSpPr>
        <p:spPr>
          <a:xfrm>
            <a:off x="1280071" y="5506938"/>
            <a:ext cx="88544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A0A0A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500+ aktör; iş dünyası, kamu, akademi katılımı</a:t>
            </a:r>
            <a:endParaRPr lang="en-US" sz="1200" dirty="0"/>
          </a:p>
        </p:txBody>
      </p:sp>
      <p:sp>
        <p:nvSpPr>
          <p:cNvPr id="38" name="SK-5-text-37"/>
          <p:cNvSpPr/>
          <p:nvPr/>
        </p:nvSpPr>
        <p:spPr>
          <a:xfrm>
            <a:off x="6217890" y="3470077"/>
            <a:ext cx="2762250" cy="2399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FFB8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⚠ BOŞLUKLAR</a:t>
            </a:r>
            <a:endParaRPr lang="en-US" sz="1500" dirty="0"/>
          </a:p>
        </p:txBody>
      </p:sp>
      <p:sp>
        <p:nvSpPr>
          <p:cNvPr id="39" name="SK-5-text-38"/>
          <p:cNvSpPr/>
          <p:nvPr/>
        </p:nvSpPr>
        <p:spPr>
          <a:xfrm>
            <a:off x="6729859" y="4011811"/>
            <a:ext cx="3772852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AR-GE &amp; Ticarileşme</a:t>
            </a:r>
            <a:endParaRPr lang="en-US" sz="1275" dirty="0"/>
          </a:p>
        </p:txBody>
      </p:sp>
      <p:sp>
        <p:nvSpPr>
          <p:cNvPr id="40" name="SK-5-text-39"/>
          <p:cNvSpPr/>
          <p:nvPr/>
        </p:nvSpPr>
        <p:spPr>
          <a:xfrm>
            <a:off x="6729859" y="4245025"/>
            <a:ext cx="546214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A0A0A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İnovasyon dinamiklerinde küresel liderlerden geride</a:t>
            </a:r>
            <a:endParaRPr lang="en-US" sz="1200" dirty="0"/>
          </a:p>
        </p:txBody>
      </p:sp>
      <p:sp>
        <p:nvSpPr>
          <p:cNvPr id="41" name="SK-5-text-40"/>
          <p:cNvSpPr/>
          <p:nvPr/>
        </p:nvSpPr>
        <p:spPr>
          <a:xfrm>
            <a:off x="6729859" y="4642842"/>
            <a:ext cx="241268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Beceri Açığı</a:t>
            </a:r>
            <a:endParaRPr lang="en-US" sz="1275" dirty="0"/>
          </a:p>
        </p:txBody>
      </p:sp>
      <p:sp>
        <p:nvSpPr>
          <p:cNvPr id="42" name="SK-5-text-41"/>
          <p:cNvSpPr/>
          <p:nvPr/>
        </p:nvSpPr>
        <p:spPr>
          <a:xfrm>
            <a:off x="6729859" y="4889748"/>
            <a:ext cx="5462141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A0A0A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YZ uzman yetiştirilmesi hedefe ulaşamadı</a:t>
            </a:r>
            <a:endParaRPr lang="en-US" sz="1200" dirty="0"/>
          </a:p>
        </p:txBody>
      </p:sp>
      <p:sp>
        <p:nvSpPr>
          <p:cNvPr id="43" name="SK-5-text-42"/>
          <p:cNvSpPr/>
          <p:nvPr/>
        </p:nvSpPr>
        <p:spPr>
          <a:xfrm>
            <a:off x="6729859" y="5266879"/>
            <a:ext cx="338423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Hedef Yakalanmadı</a:t>
            </a:r>
            <a:endParaRPr lang="en-US" sz="1275" dirty="0"/>
          </a:p>
        </p:txBody>
      </p:sp>
      <p:sp>
        <p:nvSpPr>
          <p:cNvPr id="44" name="SK-5-text-43"/>
          <p:cNvSpPr/>
          <p:nvPr/>
        </p:nvSpPr>
        <p:spPr>
          <a:xfrm>
            <a:off x="6729859" y="5493246"/>
            <a:ext cx="5462141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A0A0A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İlk 20 hedefi #53 ile karşılanamadı</a:t>
            </a:r>
            <a:endParaRPr lang="en-US" sz="1200" dirty="0"/>
          </a:p>
        </p:txBody>
      </p:sp>
      <p:sp>
        <p:nvSpPr>
          <p:cNvPr id="45" name="SK-5-text-44"/>
          <p:cNvSpPr/>
          <p:nvPr/>
        </p:nvSpPr>
        <p:spPr>
          <a:xfrm>
            <a:off x="1024086" y="6220123"/>
            <a:ext cx="11167914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“ Hırslı vizyon. Uygulama boşlukları. Yeni strateji her ikisinden ders çıkardı.</a:t>
            </a:r>
            <a:endParaRPr lang="en-US" sz="19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6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6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8580" y="2276773"/>
            <a:ext cx="792361" cy="82153"/>
          </a:xfrm>
          <a:prstGeom prst="rect">
            <a:avLst/>
          </a:prstGeom>
        </p:spPr>
      </p:pic>
      <p:pic>
        <p:nvPicPr>
          <p:cNvPr id="4" name="SK-6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48580" y="2434530"/>
            <a:ext cx="2584698" cy="2948880"/>
          </a:xfrm>
          <a:prstGeom prst="rect">
            <a:avLst/>
          </a:prstGeom>
        </p:spPr>
      </p:pic>
      <p:pic>
        <p:nvPicPr>
          <p:cNvPr id="5" name="SK-6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328392" y="2365921"/>
            <a:ext cx="2584698" cy="3017490"/>
          </a:xfrm>
          <a:prstGeom prst="rect">
            <a:avLst/>
          </a:prstGeom>
        </p:spPr>
      </p:pic>
      <p:pic>
        <p:nvPicPr>
          <p:cNvPr id="6" name="SK-6-img-5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08055" y="2365921"/>
            <a:ext cx="2584698" cy="3017490"/>
          </a:xfrm>
          <a:prstGeom prst="rect">
            <a:avLst/>
          </a:prstGeom>
        </p:spPr>
      </p:pic>
      <p:pic>
        <p:nvPicPr>
          <p:cNvPr id="7" name="SK-6-img-6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87867" y="2365772"/>
            <a:ext cx="2584698" cy="3017490"/>
          </a:xfrm>
          <a:prstGeom prst="rect">
            <a:avLst/>
          </a:prstGeom>
        </p:spPr>
      </p:pic>
      <p:pic>
        <p:nvPicPr>
          <p:cNvPr id="8" name="SK-6-img-7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75271" y="5428059"/>
            <a:ext cx="9936361" cy="726877"/>
          </a:xfrm>
          <a:prstGeom prst="rect">
            <a:avLst/>
          </a:prstGeom>
        </p:spPr>
      </p:pic>
      <p:pic>
        <p:nvPicPr>
          <p:cNvPr id="9" name="SK-6-img-8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924479" y="5657850"/>
            <a:ext cx="1743373" cy="383977"/>
          </a:xfrm>
          <a:prstGeom prst="rect">
            <a:avLst/>
          </a:prstGeom>
        </p:spPr>
      </p:pic>
      <p:pic>
        <p:nvPicPr>
          <p:cNvPr id="10" name="SK-6-img-9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0363200" y="4937671"/>
            <a:ext cx="1828800" cy="1920180"/>
          </a:xfrm>
          <a:prstGeom prst="rect">
            <a:avLst/>
          </a:prstGeom>
        </p:spPr>
      </p:pic>
      <p:pic>
        <p:nvPicPr>
          <p:cNvPr id="11" name="SK-6-img-10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158180" y="5314950"/>
            <a:ext cx="999679" cy="953244"/>
          </a:xfrm>
          <a:prstGeom prst="rect">
            <a:avLst/>
          </a:prstGeom>
        </p:spPr>
      </p:pic>
      <p:pic>
        <p:nvPicPr>
          <p:cNvPr id="12" name="SK-6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875490" y="4430167"/>
            <a:ext cx="597396" cy="754261"/>
          </a:xfrm>
          <a:prstGeom prst="rect">
            <a:avLst/>
          </a:prstGeom>
        </p:spPr>
      </p:pic>
      <p:pic>
        <p:nvPicPr>
          <p:cNvPr id="13" name="SK-6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6937177" y="4430167"/>
            <a:ext cx="841177" cy="740569"/>
          </a:xfrm>
          <a:prstGeom prst="rect">
            <a:avLst/>
          </a:prstGeom>
        </p:spPr>
      </p:pic>
      <p:pic>
        <p:nvPicPr>
          <p:cNvPr id="14" name="SK-6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4193977" y="4485084"/>
            <a:ext cx="780157" cy="692646"/>
          </a:xfrm>
          <a:prstGeom prst="rect">
            <a:avLst/>
          </a:prstGeom>
        </p:spPr>
      </p:pic>
      <p:pic>
        <p:nvPicPr>
          <p:cNvPr id="15" name="SK-6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1462980" y="4491930"/>
            <a:ext cx="719286" cy="706338"/>
          </a:xfrm>
          <a:prstGeom prst="rect">
            <a:avLst/>
          </a:prstGeom>
        </p:spPr>
      </p:pic>
      <p:sp>
        <p:nvSpPr>
          <p:cNvPr id="16" name="SK-6-text-15"/>
          <p:cNvSpPr/>
          <p:nvPr/>
        </p:nvSpPr>
        <p:spPr>
          <a:xfrm>
            <a:off x="524173" y="377130"/>
            <a:ext cx="690086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B4D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EYLEM PLANI · 2026–2030</a:t>
            </a:r>
            <a:endParaRPr lang="en-US" sz="1575" dirty="0"/>
          </a:p>
        </p:txBody>
      </p:sp>
      <p:sp>
        <p:nvSpPr>
          <p:cNvPr id="17" name="SK-6-text-16"/>
          <p:cNvSpPr/>
          <p:nvPr/>
        </p:nvSpPr>
        <p:spPr>
          <a:xfrm>
            <a:off x="511969" y="740569"/>
            <a:ext cx="11680031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9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2026–2030 Eylem Planı</a:t>
            </a:r>
            <a:endParaRPr lang="en-US" sz="3975" dirty="0"/>
          </a:p>
        </p:txBody>
      </p:sp>
      <p:sp>
        <p:nvSpPr>
          <p:cNvPr id="18" name="SK-6-text-17"/>
          <p:cNvSpPr/>
          <p:nvPr/>
        </p:nvSpPr>
        <p:spPr>
          <a:xfrm>
            <a:off x="511969" y="1350913"/>
            <a:ext cx="9006840" cy="4936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600" b="1" dirty="0">
                <a:solidFill>
                  <a:srgbClr val="00B4D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 Yeni Hedefler</a:t>
            </a:r>
            <a:endParaRPr lang="en-US" sz="3600" dirty="0"/>
          </a:p>
        </p:txBody>
      </p:sp>
      <p:sp>
        <p:nvSpPr>
          <p:cNvPr id="19" name="SK-6-text-18"/>
          <p:cNvSpPr/>
          <p:nvPr/>
        </p:nvSpPr>
        <p:spPr>
          <a:xfrm>
            <a:off x="7949059" y="1632198"/>
            <a:ext cx="424294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050" dirty="0">
                <a:solidFill>
                  <a:srgbClr val="A0A0A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Cumhurbaşkanı Erdoğan — İstanbul AI Zirvesi, Haziran 2026</a:t>
            </a:r>
            <a:endParaRPr lang="en-US" sz="1050" dirty="0"/>
          </a:p>
        </p:txBody>
      </p:sp>
      <p:sp>
        <p:nvSpPr>
          <p:cNvPr id="20" name="SK-6-text-19"/>
          <p:cNvSpPr/>
          <p:nvPr/>
        </p:nvSpPr>
        <p:spPr>
          <a:xfrm>
            <a:off x="767953" y="2619673"/>
            <a:ext cx="6312217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525" b="1" dirty="0">
                <a:solidFill>
                  <a:srgbClr val="00B4D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$10 Milyar</a:t>
            </a:r>
            <a:endParaRPr lang="en-US" sz="3525" dirty="0"/>
          </a:p>
        </p:txBody>
      </p:sp>
      <p:sp>
        <p:nvSpPr>
          <p:cNvPr id="21" name="SK-6-text-20"/>
          <p:cNvSpPr/>
          <p:nvPr/>
        </p:nvSpPr>
        <p:spPr>
          <a:xfrm>
            <a:off x="914400" y="3435846"/>
            <a:ext cx="4878705" cy="36343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Altyapı Yatırımı</a:t>
            </a:r>
            <a:endParaRPr lang="en-US" sz="1950" dirty="0"/>
          </a:p>
        </p:txBody>
      </p:sp>
      <p:sp>
        <p:nvSpPr>
          <p:cNvPr id="22" name="SK-6-text-21"/>
          <p:cNvSpPr/>
          <p:nvPr/>
        </p:nvSpPr>
        <p:spPr>
          <a:xfrm>
            <a:off x="1097161" y="3908971"/>
            <a:ext cx="1487388" cy="43204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A0A0A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Ağırlıklı özel sektör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A0A0A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mobilizasyonu</a:t>
            </a:r>
            <a:endParaRPr lang="en-US" sz="1275" dirty="0"/>
          </a:p>
        </p:txBody>
      </p:sp>
      <p:sp>
        <p:nvSpPr>
          <p:cNvPr id="23" name="SK-6-text-22"/>
          <p:cNvSpPr/>
          <p:nvPr/>
        </p:nvSpPr>
        <p:spPr>
          <a:xfrm>
            <a:off x="4035475" y="2571750"/>
            <a:ext cx="2730818" cy="58281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525" b="1" dirty="0">
                <a:solidFill>
                  <a:srgbClr val="00B4D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GW</a:t>
            </a:r>
            <a:endParaRPr lang="en-US" sz="3525" dirty="0"/>
          </a:p>
        </p:txBody>
      </p:sp>
      <p:sp>
        <p:nvSpPr>
          <p:cNvPr id="24" name="SK-6-text-23"/>
          <p:cNvSpPr/>
          <p:nvPr/>
        </p:nvSpPr>
        <p:spPr>
          <a:xfrm>
            <a:off x="3876973" y="3236863"/>
            <a:ext cx="1438573" cy="6240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Veri Merkezi</a:t>
            </a:r>
            <a:endParaRPr lang="en-US" sz="1800" dirty="0"/>
          </a:p>
          <a:p>
            <a:pPr marL="0" indent="0" algn="ctr">
              <a:lnSpc>
                <a:spcPts val="1980"/>
              </a:lnSpc>
              <a:buNone/>
            </a:pPr>
            <a:r>
              <a:rPr lang="en-US" sz="18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Kapasitesi</a:t>
            </a:r>
            <a:endParaRPr lang="en-US" sz="1800" dirty="0"/>
          </a:p>
        </p:txBody>
      </p:sp>
      <p:sp>
        <p:nvSpPr>
          <p:cNvPr id="25" name="SK-6-text-24"/>
          <p:cNvSpPr/>
          <p:nvPr/>
        </p:nvSpPr>
        <p:spPr>
          <a:xfrm>
            <a:off x="3852565" y="3922663"/>
            <a:ext cx="1462980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A0A0A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Ulusal dijital altyapı</a:t>
            </a:r>
            <a:endParaRPr lang="en-US" sz="1275" dirty="0"/>
          </a:p>
          <a:p>
            <a:pPr marL="0" indent="0" algn="ctr">
              <a:lnSpc>
                <a:spcPts val="1530"/>
              </a:lnSpc>
              <a:buNone/>
            </a:pPr>
            <a:r>
              <a:rPr lang="en-US" sz="1275" dirty="0">
                <a:solidFill>
                  <a:srgbClr val="A0A0A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genişlemesi</a:t>
            </a:r>
            <a:endParaRPr lang="en-US" sz="1275" dirty="0"/>
          </a:p>
        </p:txBody>
      </p:sp>
      <p:sp>
        <p:nvSpPr>
          <p:cNvPr id="26" name="SK-6-text-25"/>
          <p:cNvSpPr/>
          <p:nvPr/>
        </p:nvSpPr>
        <p:spPr>
          <a:xfrm>
            <a:off x="6425059" y="2578596"/>
            <a:ext cx="4879658" cy="67195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525" b="1" dirty="0">
                <a:solidFill>
                  <a:srgbClr val="00B4D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 Milyon</a:t>
            </a:r>
            <a:endParaRPr lang="en-US" sz="3525" dirty="0"/>
          </a:p>
        </p:txBody>
      </p:sp>
      <p:sp>
        <p:nvSpPr>
          <p:cNvPr id="27" name="SK-6-text-26"/>
          <p:cNvSpPr/>
          <p:nvPr/>
        </p:nvSpPr>
        <p:spPr>
          <a:xfrm>
            <a:off x="6303169" y="3429000"/>
            <a:ext cx="4878705" cy="38397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Vatandaş Eğitimi</a:t>
            </a:r>
            <a:endParaRPr lang="en-US" sz="1950" dirty="0"/>
          </a:p>
        </p:txBody>
      </p:sp>
      <p:sp>
        <p:nvSpPr>
          <p:cNvPr id="28" name="SK-6-text-27"/>
          <p:cNvSpPr/>
          <p:nvPr/>
        </p:nvSpPr>
        <p:spPr>
          <a:xfrm>
            <a:off x="6193482" y="3908971"/>
            <a:ext cx="599851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A0A0A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81 ilde YZ okuryazarlığı · 2 yılda</a:t>
            </a:r>
            <a:endParaRPr lang="en-US" sz="1350" dirty="0"/>
          </a:p>
        </p:txBody>
      </p:sp>
      <p:sp>
        <p:nvSpPr>
          <p:cNvPr id="29" name="SK-6-text-28"/>
          <p:cNvSpPr/>
          <p:nvPr/>
        </p:nvSpPr>
        <p:spPr>
          <a:xfrm>
            <a:off x="8961090" y="2503140"/>
            <a:ext cx="3230910" cy="33590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875" b="1" dirty="0">
                <a:solidFill>
                  <a:srgbClr val="00B4D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110.000 YZ Uzmanı</a:t>
            </a:r>
            <a:endParaRPr lang="en-US" sz="1875" dirty="0"/>
          </a:p>
        </p:txBody>
      </p:sp>
      <p:sp>
        <p:nvSpPr>
          <p:cNvPr id="30" name="SK-6-text-29"/>
          <p:cNvSpPr/>
          <p:nvPr/>
        </p:nvSpPr>
        <p:spPr>
          <a:xfrm>
            <a:off x="8973294" y="2893963"/>
            <a:ext cx="3218706" cy="35659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00B4D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100.000 Uygulama Prof.</a:t>
            </a:r>
            <a:endParaRPr lang="en-US" sz="1575" dirty="0"/>
          </a:p>
        </p:txBody>
      </p:sp>
      <p:sp>
        <p:nvSpPr>
          <p:cNvPr id="31" name="SK-6-text-30"/>
          <p:cNvSpPr/>
          <p:nvPr/>
        </p:nvSpPr>
        <p:spPr>
          <a:xfrm>
            <a:off x="8970591" y="3463230"/>
            <a:ext cx="3170039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9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İnsan Kaynağı Hedefi</a:t>
            </a:r>
            <a:endParaRPr lang="en-US" sz="1950" dirty="0"/>
          </a:p>
        </p:txBody>
      </p:sp>
      <p:sp>
        <p:nvSpPr>
          <p:cNvPr id="32" name="SK-6-text-31"/>
          <p:cNvSpPr/>
          <p:nvPr/>
        </p:nvSpPr>
        <p:spPr>
          <a:xfrm>
            <a:off x="9019407" y="3915817"/>
            <a:ext cx="3121223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A0A0A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Yeni nesil yapay zeka iş gücü</a:t>
            </a:r>
            <a:endParaRPr lang="en-US" sz="1350" dirty="0"/>
          </a:p>
        </p:txBody>
      </p:sp>
      <p:sp>
        <p:nvSpPr>
          <p:cNvPr id="33" name="SK-6-text-32"/>
          <p:cNvSpPr/>
          <p:nvPr/>
        </p:nvSpPr>
        <p:spPr>
          <a:xfrm>
            <a:off x="2304157" y="5630317"/>
            <a:ext cx="4735830" cy="46627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BİLGE LLM</a:t>
            </a:r>
            <a:endParaRPr lang="en-US" sz="3300" dirty="0"/>
          </a:p>
        </p:txBody>
      </p:sp>
      <p:sp>
        <p:nvSpPr>
          <p:cNvPr id="34" name="SK-6-text-33"/>
          <p:cNvSpPr/>
          <p:nvPr/>
        </p:nvSpPr>
        <p:spPr>
          <a:xfrm>
            <a:off x="4693890" y="5650855"/>
            <a:ext cx="5229225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A0A0A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TÜBİTAK BİLGEM tarafından</a:t>
            </a:r>
            <a:endParaRPr lang="en-US" sz="1350" dirty="0"/>
          </a:p>
        </p:txBody>
      </p:sp>
      <p:sp>
        <p:nvSpPr>
          <p:cNvPr id="35" name="SK-6-text-34"/>
          <p:cNvSpPr/>
          <p:nvPr/>
        </p:nvSpPr>
        <p:spPr>
          <a:xfrm>
            <a:off x="4693890" y="5877223"/>
            <a:ext cx="749811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dirty="0">
                <a:solidFill>
                  <a:srgbClr val="A0A0A0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Haziran 2026'da tanıtılan yerli büyük dil modeli</a:t>
            </a:r>
            <a:endParaRPr lang="en-US" sz="1350" dirty="0"/>
          </a:p>
        </p:txBody>
      </p:sp>
      <p:sp>
        <p:nvSpPr>
          <p:cNvPr id="36" name="SK-6-text-35"/>
          <p:cNvSpPr/>
          <p:nvPr/>
        </p:nvSpPr>
        <p:spPr>
          <a:xfrm>
            <a:off x="9058573" y="5719465"/>
            <a:ext cx="3133427" cy="26059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b="1" dirty="0">
                <a:solidFill>
                  <a:srgbClr val="00B4D8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YERLİ &amp; MİLLİ</a:t>
            </a:r>
            <a:endParaRPr lang="en-US" sz="1725" dirty="0"/>
          </a:p>
        </p:txBody>
      </p:sp>
      <p:sp>
        <p:nvSpPr>
          <p:cNvPr id="37" name="SK-6-text-36"/>
          <p:cNvSpPr/>
          <p:nvPr/>
        </p:nvSpPr>
        <p:spPr>
          <a:xfrm>
            <a:off x="2328565" y="6460182"/>
            <a:ext cx="9863435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 Temel Eksen: Farkındalık → Sektörel Benimseme → Yerli Üretim → Yönetişim</a:t>
            </a:r>
            <a:endParaRPr lang="en-US" sz="1575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7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7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2146548"/>
            <a:ext cx="1926282" cy="1460748"/>
          </a:xfrm>
          <a:prstGeom prst="rect">
            <a:avLst/>
          </a:prstGeom>
        </p:spPr>
      </p:pic>
      <p:pic>
        <p:nvPicPr>
          <p:cNvPr id="4" name="SK-7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95098" y="1865263"/>
            <a:ext cx="2596753" cy="1700659"/>
          </a:xfrm>
          <a:prstGeom prst="rect">
            <a:avLst/>
          </a:prstGeom>
        </p:spPr>
      </p:pic>
      <p:pic>
        <p:nvPicPr>
          <p:cNvPr id="5" name="SK-7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14486" y="1584127"/>
            <a:ext cx="463153" cy="116532"/>
          </a:xfrm>
          <a:prstGeom prst="rect">
            <a:avLst/>
          </a:prstGeom>
        </p:spPr>
      </p:pic>
      <p:pic>
        <p:nvPicPr>
          <p:cNvPr id="6" name="SK-7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657773" y="2448223"/>
            <a:ext cx="6888361" cy="788640"/>
          </a:xfrm>
          <a:prstGeom prst="rect">
            <a:avLst/>
          </a:prstGeom>
        </p:spPr>
      </p:pic>
      <p:pic>
        <p:nvPicPr>
          <p:cNvPr id="7" name="SK-7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36290" y="3243709"/>
            <a:ext cx="3230761" cy="2942034"/>
          </a:xfrm>
          <a:prstGeom prst="rect">
            <a:avLst/>
          </a:prstGeom>
        </p:spPr>
      </p:pic>
      <p:pic>
        <p:nvPicPr>
          <p:cNvPr id="8" name="SK-7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510980" y="3243709"/>
            <a:ext cx="3169890" cy="2893963"/>
          </a:xfrm>
          <a:prstGeom prst="rect">
            <a:avLst/>
          </a:prstGeom>
        </p:spPr>
      </p:pic>
      <p:pic>
        <p:nvPicPr>
          <p:cNvPr id="9" name="SK-7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24800" y="3243709"/>
            <a:ext cx="3230761" cy="2921496"/>
          </a:xfrm>
          <a:prstGeom prst="rect">
            <a:avLst/>
          </a:prstGeom>
        </p:spPr>
      </p:pic>
      <p:pic>
        <p:nvPicPr>
          <p:cNvPr id="10" name="SK-7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828800" y="5721548"/>
            <a:ext cx="1645890" cy="9525"/>
          </a:xfrm>
          <a:prstGeom prst="rect">
            <a:avLst/>
          </a:prstGeom>
        </p:spPr>
      </p:pic>
      <p:pic>
        <p:nvPicPr>
          <p:cNvPr id="11" name="SK-7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5303490" y="5721548"/>
            <a:ext cx="1584871" cy="9525"/>
          </a:xfrm>
          <a:prstGeom prst="rect">
            <a:avLst/>
          </a:prstGeom>
        </p:spPr>
      </p:pic>
      <p:pic>
        <p:nvPicPr>
          <p:cNvPr id="12" name="SK-7-img-11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17161" y="5721548"/>
            <a:ext cx="1645890" cy="9525"/>
          </a:xfrm>
          <a:prstGeom prst="rect">
            <a:avLst/>
          </a:prstGeom>
        </p:spPr>
      </p:pic>
      <p:pic>
        <p:nvPicPr>
          <p:cNvPr id="13" name="SK-7-img-12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144000" y="3387775"/>
            <a:ext cx="743694" cy="836563"/>
          </a:xfrm>
          <a:prstGeom prst="rect">
            <a:avLst/>
          </a:prstGeom>
        </p:spPr>
      </p:pic>
      <p:pic>
        <p:nvPicPr>
          <p:cNvPr id="14" name="SK-7-img-13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705773" y="3387775"/>
            <a:ext cx="767953" cy="809179"/>
          </a:xfrm>
          <a:prstGeom prst="rect">
            <a:avLst/>
          </a:prstGeom>
        </p:spPr>
      </p:pic>
      <p:pic>
        <p:nvPicPr>
          <p:cNvPr id="15" name="SK-7-img-14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2182267" y="3415159"/>
            <a:ext cx="975271" cy="733723"/>
          </a:xfrm>
          <a:prstGeom prst="rect">
            <a:avLst/>
          </a:prstGeom>
        </p:spPr>
      </p:pic>
      <p:pic>
        <p:nvPicPr>
          <p:cNvPr id="16" name="SK-7-img-15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742384" y="1789807"/>
            <a:ext cx="694879" cy="692646"/>
          </a:xfrm>
          <a:prstGeom prst="rect">
            <a:avLst/>
          </a:prstGeom>
        </p:spPr>
      </p:pic>
      <p:sp>
        <p:nvSpPr>
          <p:cNvPr id="17" name="SK-7-text-16"/>
          <p:cNvSpPr/>
          <p:nvPr/>
        </p:nvSpPr>
        <p:spPr>
          <a:xfrm>
            <a:off x="390079" y="267444"/>
            <a:ext cx="3672840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00E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EKOSİSTEM · SAYFA 7</a:t>
            </a:r>
            <a:endParaRPr lang="en-US" sz="1200" dirty="0"/>
          </a:p>
        </p:txBody>
      </p:sp>
      <p:sp>
        <p:nvSpPr>
          <p:cNvPr id="18" name="SK-7-text-17"/>
          <p:cNvSpPr/>
          <p:nvPr/>
        </p:nvSpPr>
        <p:spPr>
          <a:xfrm>
            <a:off x="390079" y="562273"/>
            <a:ext cx="5864275" cy="9394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3690"/>
              </a:lnSpc>
              <a:buNone/>
            </a:pPr>
            <a:r>
              <a:rPr lang="en-US" sz="30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Güçlü Ekosistem:</a:t>
            </a:r>
            <a:endParaRPr lang="en-US" sz="3075" dirty="0"/>
          </a:p>
          <a:p>
            <a:pPr marL="0" indent="0" algn="l">
              <a:lnSpc>
                <a:spcPts val="3690"/>
              </a:lnSpc>
              <a:buNone/>
            </a:pPr>
            <a:r>
              <a:rPr lang="en-US" sz="307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İş Dünyası, Kamu ve Akademi</a:t>
            </a:r>
            <a:endParaRPr lang="en-US" sz="3075" dirty="0"/>
          </a:p>
        </p:txBody>
      </p:sp>
      <p:sp>
        <p:nvSpPr>
          <p:cNvPr id="19" name="SK-7-text-18"/>
          <p:cNvSpPr/>
          <p:nvPr/>
        </p:nvSpPr>
        <p:spPr>
          <a:xfrm>
            <a:off x="365671" y="1844725"/>
            <a:ext cx="5157192" cy="41820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CCCCC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AITR merkezinde birleşen üç güçlü paydaş yapısı — 457 yapay zeka girişimi,</a:t>
            </a:r>
            <a:endParaRPr lang="en-US" sz="1125" dirty="0"/>
          </a:p>
          <a:p>
            <a:pPr marL="0" indent="0" algn="l">
              <a:lnSpc>
                <a:spcPts val="1575"/>
              </a:lnSpc>
              <a:buNone/>
            </a:pPr>
            <a:r>
              <a:rPr lang="en-US" sz="1125" dirty="0">
                <a:solidFill>
                  <a:srgbClr val="CCCCC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yerli altyapı, akademik inovasyon</a:t>
            </a:r>
            <a:endParaRPr lang="en-US" sz="1125" dirty="0"/>
          </a:p>
        </p:txBody>
      </p:sp>
      <p:sp>
        <p:nvSpPr>
          <p:cNvPr id="20" name="SK-7-text-19"/>
          <p:cNvSpPr/>
          <p:nvPr/>
        </p:nvSpPr>
        <p:spPr>
          <a:xfrm>
            <a:off x="5888682" y="3003798"/>
            <a:ext cx="762000" cy="15076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AITR</a:t>
            </a:r>
            <a:endParaRPr lang="en-US" sz="1125" dirty="0"/>
          </a:p>
        </p:txBody>
      </p:sp>
      <p:sp>
        <p:nvSpPr>
          <p:cNvPr id="21" name="SK-7-text-20"/>
          <p:cNvSpPr/>
          <p:nvPr/>
        </p:nvSpPr>
        <p:spPr>
          <a:xfrm>
            <a:off x="2243286" y="4272409"/>
            <a:ext cx="19050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E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İŞ DÜNYASI</a:t>
            </a:r>
            <a:endParaRPr lang="en-US" sz="1200" dirty="0"/>
          </a:p>
        </p:txBody>
      </p:sp>
      <p:sp>
        <p:nvSpPr>
          <p:cNvPr id="22" name="SK-7-text-21"/>
          <p:cNvSpPr/>
          <p:nvPr/>
        </p:nvSpPr>
        <p:spPr>
          <a:xfrm>
            <a:off x="1621482" y="4581079"/>
            <a:ext cx="4631055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Sektörel Benimseme</a:t>
            </a:r>
            <a:endParaRPr lang="en-US" sz="1650" dirty="0"/>
          </a:p>
        </p:txBody>
      </p:sp>
      <p:sp>
        <p:nvSpPr>
          <p:cNvPr id="23" name="SK-7-text-22"/>
          <p:cNvSpPr/>
          <p:nvPr/>
        </p:nvSpPr>
        <p:spPr>
          <a:xfrm>
            <a:off x="1633686" y="4930825"/>
            <a:ext cx="5562600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CCCCC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TÜSİAD, DEİK, Arçelik, Aselsan</a:t>
            </a:r>
            <a:endParaRPr lang="en-US" sz="1125" dirty="0"/>
          </a:p>
        </p:txBody>
      </p:sp>
      <p:sp>
        <p:nvSpPr>
          <p:cNvPr id="24" name="SK-7-text-23"/>
          <p:cNvSpPr/>
          <p:nvPr/>
        </p:nvSpPr>
        <p:spPr>
          <a:xfrm>
            <a:off x="1633686" y="5184577"/>
            <a:ext cx="4705350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CCCCC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457 Yapay Zeka Girişimi</a:t>
            </a:r>
            <a:endParaRPr lang="en-US" sz="1125" dirty="0"/>
          </a:p>
        </p:txBody>
      </p:sp>
      <p:sp>
        <p:nvSpPr>
          <p:cNvPr id="25" name="SK-7-text-24"/>
          <p:cNvSpPr/>
          <p:nvPr/>
        </p:nvSpPr>
        <p:spPr>
          <a:xfrm>
            <a:off x="1633686" y="5417790"/>
            <a:ext cx="3505200" cy="1439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CCCCC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%75'i B2B odaklı</a:t>
            </a:r>
            <a:endParaRPr lang="en-US" sz="1125" dirty="0"/>
          </a:p>
        </p:txBody>
      </p:sp>
      <p:sp>
        <p:nvSpPr>
          <p:cNvPr id="26" name="SK-7-text-25"/>
          <p:cNvSpPr/>
          <p:nvPr/>
        </p:nvSpPr>
        <p:spPr>
          <a:xfrm>
            <a:off x="2194471" y="5822305"/>
            <a:ext cx="2606993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E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457 Girişim</a:t>
            </a:r>
            <a:endParaRPr lang="en-US" sz="1275" dirty="0"/>
          </a:p>
        </p:txBody>
      </p:sp>
      <p:sp>
        <p:nvSpPr>
          <p:cNvPr id="27" name="SK-7-text-26"/>
          <p:cNvSpPr/>
          <p:nvPr/>
        </p:nvSpPr>
        <p:spPr>
          <a:xfrm>
            <a:off x="5852071" y="4313634"/>
            <a:ext cx="80772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7C4D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KAMU</a:t>
            </a:r>
            <a:endParaRPr lang="en-US" sz="1200" dirty="0"/>
          </a:p>
        </p:txBody>
      </p:sp>
      <p:sp>
        <p:nvSpPr>
          <p:cNvPr id="28" name="SK-7-text-27"/>
          <p:cNvSpPr/>
          <p:nvPr/>
        </p:nvSpPr>
        <p:spPr>
          <a:xfrm>
            <a:off x="5047357" y="4601617"/>
            <a:ext cx="4882515" cy="25360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Düzenleyici Çerçeve</a:t>
            </a:r>
            <a:endParaRPr lang="en-US" sz="1650" dirty="0"/>
          </a:p>
        </p:txBody>
      </p:sp>
      <p:sp>
        <p:nvSpPr>
          <p:cNvPr id="29" name="SK-7-text-28"/>
          <p:cNvSpPr/>
          <p:nvPr/>
        </p:nvSpPr>
        <p:spPr>
          <a:xfrm>
            <a:off x="4949875" y="4958209"/>
            <a:ext cx="384810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CCCCC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Cumhurbaşkanlığı DDO</a:t>
            </a:r>
            <a:endParaRPr lang="en-US" sz="1125" dirty="0"/>
          </a:p>
        </p:txBody>
      </p:sp>
      <p:sp>
        <p:nvSpPr>
          <p:cNvPr id="30" name="SK-7-text-29"/>
          <p:cNvSpPr/>
          <p:nvPr/>
        </p:nvSpPr>
        <p:spPr>
          <a:xfrm>
            <a:off x="4949875" y="5191423"/>
            <a:ext cx="470535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CCCCC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TÜBİTAK, Sanayi Bakanlığı</a:t>
            </a:r>
            <a:endParaRPr lang="en-US" sz="1125" dirty="0"/>
          </a:p>
        </p:txBody>
      </p:sp>
      <p:sp>
        <p:nvSpPr>
          <p:cNvPr id="31" name="SK-7-text-30"/>
          <p:cNvSpPr/>
          <p:nvPr/>
        </p:nvSpPr>
        <p:spPr>
          <a:xfrm>
            <a:off x="4949875" y="5424636"/>
            <a:ext cx="5219700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CCCCC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BİLGE LLM · Sandbox Mevzuatı</a:t>
            </a:r>
            <a:endParaRPr lang="en-US" sz="1125" dirty="0"/>
          </a:p>
        </p:txBody>
      </p:sp>
      <p:sp>
        <p:nvSpPr>
          <p:cNvPr id="32" name="SK-7-text-31"/>
          <p:cNvSpPr/>
          <p:nvPr/>
        </p:nvSpPr>
        <p:spPr>
          <a:xfrm>
            <a:off x="5644753" y="5815459"/>
            <a:ext cx="1829753" cy="17829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7C4D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BİLGE LLM</a:t>
            </a:r>
            <a:endParaRPr lang="en-US" sz="1275" dirty="0"/>
          </a:p>
        </p:txBody>
      </p:sp>
      <p:sp>
        <p:nvSpPr>
          <p:cNvPr id="33" name="SK-7-text-32"/>
          <p:cNvSpPr/>
          <p:nvPr/>
        </p:nvSpPr>
        <p:spPr>
          <a:xfrm>
            <a:off x="9168259" y="4306788"/>
            <a:ext cx="1356360" cy="17145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b="1" dirty="0">
                <a:solidFill>
                  <a:srgbClr val="00E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AKADEMİ</a:t>
            </a:r>
            <a:endParaRPr lang="en-US" sz="1200" dirty="0"/>
          </a:p>
        </p:txBody>
      </p:sp>
      <p:sp>
        <p:nvSpPr>
          <p:cNvPr id="34" name="SK-7-text-33"/>
          <p:cNvSpPr/>
          <p:nvPr/>
        </p:nvSpPr>
        <p:spPr>
          <a:xfrm>
            <a:off x="8339286" y="4594771"/>
            <a:ext cx="3852714" cy="2674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FFFF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Araştırma &amp; İnovasyon</a:t>
            </a:r>
            <a:endParaRPr lang="en-US" sz="1650" dirty="0"/>
          </a:p>
        </p:txBody>
      </p:sp>
      <p:sp>
        <p:nvSpPr>
          <p:cNvPr id="35" name="SK-7-text-34"/>
          <p:cNvSpPr/>
          <p:nvPr/>
        </p:nvSpPr>
        <p:spPr>
          <a:xfrm>
            <a:off x="8387953" y="4951363"/>
            <a:ext cx="3804047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CCCCC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İTÜ, ODTÜ, Boğaziçi, Bilkent</a:t>
            </a:r>
            <a:endParaRPr lang="en-US" sz="1125" dirty="0"/>
          </a:p>
        </p:txBody>
      </p:sp>
      <p:sp>
        <p:nvSpPr>
          <p:cNvPr id="36" name="SK-7-text-35"/>
          <p:cNvSpPr/>
          <p:nvPr/>
        </p:nvSpPr>
        <p:spPr>
          <a:xfrm>
            <a:off x="8387953" y="5198269"/>
            <a:ext cx="3804047" cy="1644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CCCCC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YÖK Veri Analizi Okulu (2025-26)</a:t>
            </a:r>
            <a:endParaRPr lang="en-US" sz="1125" dirty="0"/>
          </a:p>
        </p:txBody>
      </p:sp>
      <p:sp>
        <p:nvSpPr>
          <p:cNvPr id="37" name="SK-7-text-36"/>
          <p:cNvSpPr/>
          <p:nvPr/>
        </p:nvSpPr>
        <p:spPr>
          <a:xfrm>
            <a:off x="8387953" y="5431482"/>
            <a:ext cx="3804047" cy="1576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125" dirty="0">
                <a:solidFill>
                  <a:srgbClr val="CCCCC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• Endüstri-Akademi Köprüleri</a:t>
            </a:r>
            <a:endParaRPr lang="en-US" sz="1125" dirty="0"/>
          </a:p>
        </p:txBody>
      </p:sp>
      <p:sp>
        <p:nvSpPr>
          <p:cNvPr id="38" name="SK-7-text-37"/>
          <p:cNvSpPr/>
          <p:nvPr/>
        </p:nvSpPr>
        <p:spPr>
          <a:xfrm>
            <a:off x="8546455" y="5829300"/>
            <a:ext cx="3645545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75" b="1" dirty="0">
                <a:solidFill>
                  <a:srgbClr val="00E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YZ Araştırma Merkezleri</a:t>
            </a:r>
            <a:endParaRPr lang="en-US" sz="1275" dirty="0"/>
          </a:p>
        </p:txBody>
      </p:sp>
      <p:sp>
        <p:nvSpPr>
          <p:cNvPr id="39" name="SK-7-text-38"/>
          <p:cNvSpPr/>
          <p:nvPr/>
        </p:nvSpPr>
        <p:spPr>
          <a:xfrm>
            <a:off x="3559969" y="6446490"/>
            <a:ext cx="8632031" cy="191988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CCCCC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Sivil Toplum: AITR · TBV · AITR — Etik, Kapsayıcılık, Dijital Haklar</a:t>
            </a:r>
            <a:endParaRPr lang="en-US" sz="1200" dirty="0"/>
          </a:p>
        </p:txBody>
      </p:sp>
      <p:sp>
        <p:nvSpPr>
          <p:cNvPr id="40" name="SK-7-text-39"/>
          <p:cNvSpPr/>
          <p:nvPr/>
        </p:nvSpPr>
        <p:spPr>
          <a:xfrm>
            <a:off x="11082486" y="6453336"/>
            <a:ext cx="1109514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E5FF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ai.org.tr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8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8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1263" y="2043559"/>
            <a:ext cx="487561" cy="82153"/>
          </a:xfrm>
          <a:prstGeom prst="rect">
            <a:avLst/>
          </a:prstGeom>
        </p:spPr>
      </p:pic>
      <p:pic>
        <p:nvPicPr>
          <p:cNvPr id="4" name="SK-8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1257" y="2724596"/>
            <a:ext cx="11509180" cy="23586"/>
          </a:xfrm>
          <a:prstGeom prst="rect">
            <a:avLst/>
          </a:prstGeom>
        </p:spPr>
      </p:pic>
      <p:pic>
        <p:nvPicPr>
          <p:cNvPr id="5" name="SK-8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1263" y="2921496"/>
            <a:ext cx="2755255" cy="2962573"/>
          </a:xfrm>
          <a:prstGeom prst="rect">
            <a:avLst/>
          </a:prstGeom>
        </p:spPr>
      </p:pic>
      <p:pic>
        <p:nvPicPr>
          <p:cNvPr id="6" name="SK-8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24000" y="4773067"/>
            <a:ext cx="390079" cy="82153"/>
          </a:xfrm>
          <a:prstGeom prst="rect">
            <a:avLst/>
          </a:prstGeom>
        </p:spPr>
      </p:pic>
      <p:pic>
        <p:nvPicPr>
          <p:cNvPr id="7" name="SK-8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242965" y="2921496"/>
            <a:ext cx="2755255" cy="2935188"/>
          </a:xfrm>
          <a:prstGeom prst="rect">
            <a:avLst/>
          </a:prstGeom>
        </p:spPr>
      </p:pic>
      <p:pic>
        <p:nvPicPr>
          <p:cNvPr id="8" name="SK-8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425553" y="4773067"/>
            <a:ext cx="390079" cy="82153"/>
          </a:xfrm>
          <a:prstGeom prst="rect">
            <a:avLst/>
          </a:prstGeom>
        </p:spPr>
      </p:pic>
      <p:pic>
        <p:nvPicPr>
          <p:cNvPr id="9" name="SK-8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6144667" y="2921496"/>
            <a:ext cx="2755255" cy="2955727"/>
          </a:xfrm>
          <a:prstGeom prst="rect">
            <a:avLst/>
          </a:prstGeom>
        </p:spPr>
      </p:pic>
      <p:pic>
        <p:nvPicPr>
          <p:cNvPr id="10" name="SK-8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27255" y="4773067"/>
            <a:ext cx="390079" cy="82153"/>
          </a:xfrm>
          <a:prstGeom prst="rect">
            <a:avLst/>
          </a:prstGeom>
        </p:spPr>
      </p:pic>
      <p:pic>
        <p:nvPicPr>
          <p:cNvPr id="11" name="SK-8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46369" y="2921496"/>
            <a:ext cx="2755255" cy="2928342"/>
          </a:xfrm>
          <a:prstGeom prst="rect">
            <a:avLst/>
          </a:prstGeom>
        </p:spPr>
      </p:pic>
      <p:pic>
        <p:nvPicPr>
          <p:cNvPr id="12" name="SK-8-img-11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228957" y="4773067"/>
            <a:ext cx="390079" cy="82153"/>
          </a:xfrm>
          <a:prstGeom prst="rect">
            <a:avLst/>
          </a:prstGeom>
        </p:spPr>
      </p:pic>
      <p:pic>
        <p:nvPicPr>
          <p:cNvPr id="13" name="SK-8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899898" y="3161407"/>
            <a:ext cx="1024086" cy="1035546"/>
          </a:xfrm>
          <a:prstGeom prst="rect">
            <a:avLst/>
          </a:prstGeom>
        </p:spPr>
      </p:pic>
      <p:pic>
        <p:nvPicPr>
          <p:cNvPr id="14" name="SK-8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6973788" y="3161407"/>
            <a:ext cx="1097161" cy="1028700"/>
          </a:xfrm>
          <a:prstGeom prst="rect">
            <a:avLst/>
          </a:prstGeom>
        </p:spPr>
      </p:pic>
      <p:pic>
        <p:nvPicPr>
          <p:cNvPr id="15" name="SK-8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973788" y="0"/>
            <a:ext cx="5193655" cy="2372767"/>
          </a:xfrm>
          <a:prstGeom prst="rect">
            <a:avLst/>
          </a:prstGeom>
        </p:spPr>
      </p:pic>
      <p:pic>
        <p:nvPicPr>
          <p:cNvPr id="16" name="SK-8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986659" y="3161407"/>
            <a:ext cx="1231255" cy="1028700"/>
          </a:xfrm>
          <a:prstGeom prst="rect">
            <a:avLst/>
          </a:prstGeom>
        </p:spPr>
      </p:pic>
      <p:pic>
        <p:nvPicPr>
          <p:cNvPr id="17" name="SK-8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1024086" y="3161407"/>
            <a:ext cx="1353294" cy="1028700"/>
          </a:xfrm>
          <a:prstGeom prst="rect">
            <a:avLst/>
          </a:prstGeom>
        </p:spPr>
      </p:pic>
      <p:sp>
        <p:nvSpPr>
          <p:cNvPr id="18" name="SK-8-text-17"/>
          <p:cNvSpPr/>
          <p:nvPr/>
        </p:nvSpPr>
        <p:spPr>
          <a:xfrm>
            <a:off x="304800" y="260598"/>
            <a:ext cx="5023485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350" b="1" dirty="0">
                <a:solidFill>
                  <a:srgbClr val="00D1C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AITR · TOPLUMSAL TAAHHÜT</a:t>
            </a:r>
            <a:endParaRPr lang="en-US" sz="1350" dirty="0"/>
          </a:p>
        </p:txBody>
      </p:sp>
      <p:sp>
        <p:nvSpPr>
          <p:cNvPr id="19" name="SK-8-text-18"/>
          <p:cNvSpPr/>
          <p:nvPr/>
        </p:nvSpPr>
        <p:spPr>
          <a:xfrm>
            <a:off x="292596" y="671959"/>
            <a:ext cx="7143750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5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AIforGood:</a:t>
            </a:r>
            <a:endParaRPr lang="en-US" sz="4500" dirty="0"/>
          </a:p>
        </p:txBody>
      </p:sp>
      <p:sp>
        <p:nvSpPr>
          <p:cNvPr id="20" name="SK-8-text-19"/>
          <p:cNvSpPr/>
          <p:nvPr/>
        </p:nvSpPr>
        <p:spPr>
          <a:xfrm>
            <a:off x="292596" y="1385292"/>
            <a:ext cx="11899404" cy="47997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000" b="1" dirty="0">
                <a:solidFill>
                  <a:srgbClr val="00D1C1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Toplum Yararına Yapay Zeka</a:t>
            </a:r>
            <a:endParaRPr lang="en-US" sz="3000" dirty="0"/>
          </a:p>
        </p:txBody>
      </p:sp>
      <p:sp>
        <p:nvSpPr>
          <p:cNvPr id="21" name="SK-8-text-20"/>
          <p:cNvSpPr/>
          <p:nvPr/>
        </p:nvSpPr>
        <p:spPr>
          <a:xfrm>
            <a:off x="280392" y="2297311"/>
            <a:ext cx="11911608" cy="29482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dirty="0">
                <a:solidFill>
                  <a:srgbClr val="E0E0E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Etik, kapsayıcı ve insani değerlere dayalı bir yapay zeka ekosistemi için.</a:t>
            </a:r>
            <a:endParaRPr lang="en-US" sz="1500" dirty="0"/>
          </a:p>
        </p:txBody>
      </p:sp>
      <p:sp>
        <p:nvSpPr>
          <p:cNvPr id="22" name="SK-8-text-21"/>
          <p:cNvSpPr/>
          <p:nvPr/>
        </p:nvSpPr>
        <p:spPr>
          <a:xfrm>
            <a:off x="877788" y="4361557"/>
            <a:ext cx="3940492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Kapsayıcı Eğitim</a:t>
            </a:r>
            <a:endParaRPr lang="en-US" sz="1575" dirty="0"/>
          </a:p>
        </p:txBody>
      </p:sp>
      <p:sp>
        <p:nvSpPr>
          <p:cNvPr id="23" name="SK-8-text-22"/>
          <p:cNvSpPr/>
          <p:nvPr/>
        </p:nvSpPr>
        <p:spPr>
          <a:xfrm>
            <a:off x="975271" y="5061198"/>
            <a:ext cx="330708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B0B0B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 Milyon Vatandaş</a:t>
            </a:r>
            <a:endParaRPr lang="en-US" sz="1200" dirty="0"/>
          </a:p>
        </p:txBody>
      </p:sp>
      <p:sp>
        <p:nvSpPr>
          <p:cNvPr id="24" name="SK-8-text-23"/>
          <p:cNvSpPr/>
          <p:nvPr/>
        </p:nvSpPr>
        <p:spPr>
          <a:xfrm>
            <a:off x="707082" y="5424636"/>
            <a:ext cx="544068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B0B0B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81 İl · Dezavantajlı Gruplar</a:t>
            </a:r>
            <a:endParaRPr lang="en-US" sz="1200" dirty="0"/>
          </a:p>
        </p:txBody>
      </p:sp>
      <p:sp>
        <p:nvSpPr>
          <p:cNvPr id="25" name="SK-8-text-24"/>
          <p:cNvSpPr/>
          <p:nvPr/>
        </p:nvSpPr>
        <p:spPr>
          <a:xfrm>
            <a:off x="3852565" y="4354711"/>
            <a:ext cx="3940492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Etik &amp; Şeffaflık</a:t>
            </a:r>
            <a:endParaRPr lang="en-US" sz="1575" dirty="0"/>
          </a:p>
        </p:txBody>
      </p:sp>
      <p:sp>
        <p:nvSpPr>
          <p:cNvPr id="26" name="SK-8-text-25"/>
          <p:cNvSpPr/>
          <p:nvPr/>
        </p:nvSpPr>
        <p:spPr>
          <a:xfrm>
            <a:off x="3511153" y="5061198"/>
            <a:ext cx="5379720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B0B0B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Algoritmik Hesap Verebilirlik</a:t>
            </a:r>
            <a:endParaRPr lang="en-US" sz="1200" dirty="0"/>
          </a:p>
        </p:txBody>
      </p:sp>
      <p:sp>
        <p:nvSpPr>
          <p:cNvPr id="27" name="SK-8-text-26"/>
          <p:cNvSpPr/>
          <p:nvPr/>
        </p:nvSpPr>
        <p:spPr>
          <a:xfrm>
            <a:off x="3474690" y="5417790"/>
            <a:ext cx="556260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B0B0B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AITR · TBV · TÜSİAD Rehberleri</a:t>
            </a:r>
            <a:endParaRPr lang="en-US" sz="1200" dirty="0"/>
          </a:p>
        </p:txBody>
      </p:sp>
      <p:sp>
        <p:nvSpPr>
          <p:cNvPr id="28" name="SK-8-text-27"/>
          <p:cNvSpPr/>
          <p:nvPr/>
        </p:nvSpPr>
        <p:spPr>
          <a:xfrm>
            <a:off x="6278761" y="4327327"/>
            <a:ext cx="5913239" cy="2742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İklim &amp; Sürdürülebilirlik</a:t>
            </a:r>
            <a:endParaRPr lang="en-US" sz="1575" dirty="0"/>
          </a:p>
        </p:txBody>
      </p:sp>
      <p:sp>
        <p:nvSpPr>
          <p:cNvPr id="29" name="SK-8-text-28"/>
          <p:cNvSpPr/>
          <p:nvPr/>
        </p:nvSpPr>
        <p:spPr>
          <a:xfrm>
            <a:off x="6400800" y="5047357"/>
            <a:ext cx="5379720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B0B0B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İklim Değişikliğiyle Mücadele</a:t>
            </a:r>
            <a:endParaRPr lang="en-US" sz="1200" dirty="0"/>
          </a:p>
        </p:txBody>
      </p:sp>
      <p:sp>
        <p:nvSpPr>
          <p:cNvPr id="30" name="SK-8-text-29"/>
          <p:cNvSpPr/>
          <p:nvPr/>
        </p:nvSpPr>
        <p:spPr>
          <a:xfrm>
            <a:off x="6571357" y="5424636"/>
            <a:ext cx="3916680" cy="2125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B0B0B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SDG Hedefleriyle Uyum</a:t>
            </a:r>
            <a:endParaRPr lang="en-US" sz="1200" dirty="0"/>
          </a:p>
        </p:txBody>
      </p:sp>
      <p:sp>
        <p:nvSpPr>
          <p:cNvPr id="31" name="SK-8-text-30"/>
          <p:cNvSpPr/>
          <p:nvPr/>
        </p:nvSpPr>
        <p:spPr>
          <a:xfrm>
            <a:off x="9107388" y="4334173"/>
            <a:ext cx="3084612" cy="308521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75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Sağlık &amp; Sosyal İnovasyon</a:t>
            </a:r>
            <a:endParaRPr lang="en-US" sz="1575" dirty="0"/>
          </a:p>
        </p:txBody>
      </p:sp>
      <p:sp>
        <p:nvSpPr>
          <p:cNvPr id="32" name="SK-8-text-31"/>
          <p:cNvSpPr/>
          <p:nvPr/>
        </p:nvSpPr>
        <p:spPr>
          <a:xfrm>
            <a:off x="9375577" y="5061198"/>
            <a:ext cx="2816423" cy="21937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B0B0B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Sağlık Hizmetlerine Erişim</a:t>
            </a:r>
            <a:endParaRPr lang="en-US" sz="1200" dirty="0"/>
          </a:p>
        </p:txBody>
      </p:sp>
      <p:sp>
        <p:nvSpPr>
          <p:cNvPr id="33" name="SK-8-text-32"/>
          <p:cNvSpPr/>
          <p:nvPr/>
        </p:nvSpPr>
        <p:spPr>
          <a:xfrm>
            <a:off x="9314557" y="5424636"/>
            <a:ext cx="2877443" cy="18514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200" dirty="0">
                <a:solidFill>
                  <a:srgbClr val="B0B0B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ITU AI for Good · 2025–2026</a:t>
            </a:r>
            <a:endParaRPr lang="en-US" sz="1200" dirty="0"/>
          </a:p>
        </p:txBody>
      </p:sp>
      <p:sp>
        <p:nvSpPr>
          <p:cNvPr id="34" name="SK-8-text-33"/>
          <p:cNvSpPr/>
          <p:nvPr/>
        </p:nvSpPr>
        <p:spPr>
          <a:xfrm>
            <a:off x="2703463" y="6172200"/>
            <a:ext cx="6528792" cy="55542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ctr">
              <a:buNone/>
            </a:pPr>
            <a:r>
              <a:rPr lang="en-US" sz="24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Yapay Zeka Güç İçin Değil, Toplum İçin.</a:t>
            </a:r>
            <a:endParaRPr lang="en-US" sz="24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K-9-img-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3" name="SK-9-img-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70863" y="0"/>
            <a:ext cx="3620988" cy="2551063"/>
          </a:xfrm>
          <a:prstGeom prst="rect">
            <a:avLst/>
          </a:prstGeom>
        </p:spPr>
      </p:pic>
      <p:pic>
        <p:nvPicPr>
          <p:cNvPr id="4" name="SK-9-img-3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377" y="1748135"/>
            <a:ext cx="1462980" cy="28575"/>
          </a:xfrm>
          <a:prstGeom prst="rect">
            <a:avLst/>
          </a:prstGeom>
        </p:spPr>
      </p:pic>
      <p:pic>
        <p:nvPicPr>
          <p:cNvPr id="5" name="SK-9-img-4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377" y="3563392"/>
            <a:ext cx="621655" cy="19050"/>
          </a:xfrm>
          <a:prstGeom prst="rect">
            <a:avLst/>
          </a:prstGeom>
        </p:spPr>
      </p:pic>
      <p:pic>
        <p:nvPicPr>
          <p:cNvPr id="6" name="SK-9-img-5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52479" y="3563392"/>
            <a:ext cx="816769" cy="19050"/>
          </a:xfrm>
          <a:prstGeom prst="rect">
            <a:avLst/>
          </a:prstGeom>
        </p:spPr>
      </p:pic>
      <p:pic>
        <p:nvPicPr>
          <p:cNvPr id="7" name="SK-9-img-6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63694" y="3563392"/>
            <a:ext cx="694879" cy="19050"/>
          </a:xfrm>
          <a:prstGeom prst="rect">
            <a:avLst/>
          </a:prstGeom>
        </p:spPr>
      </p:pic>
      <p:pic>
        <p:nvPicPr>
          <p:cNvPr id="8" name="SK-9-img-7" descr="preencoded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96618" y="2317998"/>
            <a:ext cx="9525" cy="2379613"/>
          </a:xfrm>
          <a:prstGeom prst="rect">
            <a:avLst/>
          </a:prstGeom>
        </p:spPr>
      </p:pic>
      <p:pic>
        <p:nvPicPr>
          <p:cNvPr id="9" name="SK-9-img-8" descr="preencoded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920038" y="2317998"/>
            <a:ext cx="9525" cy="2379613"/>
          </a:xfrm>
          <a:prstGeom prst="rect">
            <a:avLst/>
          </a:prstGeom>
        </p:spPr>
      </p:pic>
      <p:pic>
        <p:nvPicPr>
          <p:cNvPr id="10" name="SK-9-img-9" descr="preencoded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48580" y="5035748"/>
            <a:ext cx="11094690" cy="9525"/>
          </a:xfrm>
          <a:prstGeom prst="rect">
            <a:avLst/>
          </a:prstGeom>
        </p:spPr>
      </p:pic>
      <p:pic>
        <p:nvPicPr>
          <p:cNvPr id="11" name="SK-9-img-10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140720" y="5362873"/>
            <a:ext cx="9525" cy="877788"/>
          </a:xfrm>
          <a:prstGeom prst="rect">
            <a:avLst/>
          </a:prstGeom>
        </p:spPr>
      </p:pic>
      <p:pic>
        <p:nvPicPr>
          <p:cNvPr id="12" name="SK-9-img-11" descr="preencoded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6042422" y="5362873"/>
            <a:ext cx="9525" cy="877788"/>
          </a:xfrm>
          <a:prstGeom prst="rect">
            <a:avLst/>
          </a:prstGeom>
        </p:spPr>
      </p:pic>
      <p:pic>
        <p:nvPicPr>
          <p:cNvPr id="13" name="SK-9-img-12" descr="preencoded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9029402" y="5362873"/>
            <a:ext cx="9525" cy="877788"/>
          </a:xfrm>
          <a:prstGeom prst="rect">
            <a:avLst/>
          </a:prstGeom>
        </p:spPr>
      </p:pic>
      <p:pic>
        <p:nvPicPr>
          <p:cNvPr id="14" name="SK-9-img-13" descr="preencoded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302353" y="5314950"/>
            <a:ext cx="414486" cy="322213"/>
          </a:xfrm>
          <a:prstGeom prst="rect">
            <a:avLst/>
          </a:prstGeom>
        </p:spPr>
      </p:pic>
      <p:pic>
        <p:nvPicPr>
          <p:cNvPr id="15" name="SK-9-img-14" descr="preencoded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327577" y="5314950"/>
            <a:ext cx="451098" cy="377130"/>
          </a:xfrm>
          <a:prstGeom prst="rect">
            <a:avLst/>
          </a:prstGeom>
        </p:spPr>
      </p:pic>
      <p:pic>
        <p:nvPicPr>
          <p:cNvPr id="16" name="SK-9-img-15" descr="preencoded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450282" y="5314950"/>
            <a:ext cx="414486" cy="383977"/>
          </a:xfrm>
          <a:prstGeom prst="rect">
            <a:avLst/>
          </a:prstGeom>
        </p:spPr>
      </p:pic>
      <p:pic>
        <p:nvPicPr>
          <p:cNvPr id="17" name="SK-9-img-16" descr="preencoded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24173" y="5307955"/>
            <a:ext cx="414486" cy="383977"/>
          </a:xfrm>
          <a:prstGeom prst="rect">
            <a:avLst/>
          </a:prstGeom>
        </p:spPr>
      </p:pic>
      <p:sp>
        <p:nvSpPr>
          <p:cNvPr id="18" name="SK-9-text-17"/>
          <p:cNvSpPr/>
          <p:nvPr/>
        </p:nvSpPr>
        <p:spPr>
          <a:xfrm>
            <a:off x="499765" y="493663"/>
            <a:ext cx="2870835" cy="28113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650" b="1" dirty="0">
                <a:solidFill>
                  <a:srgbClr val="38B2A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ACİL GÜNDEM</a:t>
            </a:r>
            <a:endParaRPr lang="en-US" sz="1650" dirty="0"/>
          </a:p>
        </p:txBody>
      </p:sp>
      <p:sp>
        <p:nvSpPr>
          <p:cNvPr id="19" name="SK-9-text-18"/>
          <p:cNvSpPr/>
          <p:nvPr/>
        </p:nvSpPr>
        <p:spPr>
          <a:xfrm>
            <a:off x="499765" y="960090"/>
            <a:ext cx="11692235" cy="68580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4650" b="1" dirty="0">
                <a:solidFill>
                  <a:srgbClr val="FFFFFF"/>
                </a:solidFill>
              </a:rPr>
              <a:t>Medyaya Çağrı &amp; Acil Gündem Maddeleri</a:t>
            </a:r>
            <a:endParaRPr lang="en-US" sz="4650" dirty="0"/>
          </a:p>
        </p:txBody>
      </p:sp>
      <p:sp>
        <p:nvSpPr>
          <p:cNvPr id="20" name="SK-9-text-19"/>
          <p:cNvSpPr/>
          <p:nvPr/>
        </p:nvSpPr>
        <p:spPr>
          <a:xfrm>
            <a:off x="548580" y="2242542"/>
            <a:ext cx="3128963" cy="61719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5475" b="1" dirty="0">
                <a:solidFill>
                  <a:srgbClr val="38B2A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01</a:t>
            </a:r>
            <a:endParaRPr lang="en-US" sz="5475" dirty="0"/>
          </a:p>
        </p:txBody>
      </p:sp>
      <p:sp>
        <p:nvSpPr>
          <p:cNvPr id="21" name="SK-9-text-20"/>
          <p:cNvSpPr/>
          <p:nvPr/>
        </p:nvSpPr>
        <p:spPr>
          <a:xfrm>
            <a:off x="548580" y="3038029"/>
            <a:ext cx="1718310" cy="39766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Hız</a:t>
            </a:r>
            <a:endParaRPr lang="en-US" sz="3300" dirty="0"/>
          </a:p>
        </p:txBody>
      </p:sp>
      <p:sp>
        <p:nvSpPr>
          <p:cNvPr id="22" name="SK-9-text-21"/>
          <p:cNvSpPr/>
          <p:nvPr/>
        </p:nvSpPr>
        <p:spPr>
          <a:xfrm>
            <a:off x="536377" y="3696444"/>
            <a:ext cx="3048000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5 yıllık gecikmenin bedeli 44 Milyar Dolar.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Türkiye bu fırsatı kaçırmamalı.</a:t>
            </a:r>
            <a:endParaRPr lang="en-US" sz="1350" dirty="0"/>
          </a:p>
        </p:txBody>
      </p:sp>
      <p:sp>
        <p:nvSpPr>
          <p:cNvPr id="23" name="SK-9-text-22"/>
          <p:cNvSpPr/>
          <p:nvPr/>
        </p:nvSpPr>
        <p:spPr>
          <a:xfrm>
            <a:off x="548580" y="4437013"/>
            <a:ext cx="4400550" cy="322213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38B2A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–44 Milyar $</a:t>
            </a:r>
            <a:endParaRPr lang="en-US" sz="2100" dirty="0"/>
          </a:p>
        </p:txBody>
      </p:sp>
      <p:sp>
        <p:nvSpPr>
          <p:cNvPr id="24" name="SK-9-text-23"/>
          <p:cNvSpPr/>
          <p:nvPr/>
        </p:nvSpPr>
        <p:spPr>
          <a:xfrm>
            <a:off x="4376886" y="2242542"/>
            <a:ext cx="3128963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5475" b="1" dirty="0">
                <a:solidFill>
                  <a:srgbClr val="38B2A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02</a:t>
            </a:r>
            <a:endParaRPr lang="en-US" sz="5475" dirty="0"/>
          </a:p>
        </p:txBody>
      </p:sp>
      <p:sp>
        <p:nvSpPr>
          <p:cNvPr id="25" name="SK-9-text-24"/>
          <p:cNvSpPr/>
          <p:nvPr/>
        </p:nvSpPr>
        <p:spPr>
          <a:xfrm>
            <a:off x="4389090" y="3038029"/>
            <a:ext cx="6244590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Kapsayıcılık</a:t>
            </a:r>
            <a:endParaRPr lang="en-US" sz="3300" dirty="0"/>
          </a:p>
        </p:txBody>
      </p:sp>
      <p:sp>
        <p:nvSpPr>
          <p:cNvPr id="26" name="SK-9-text-25"/>
          <p:cNvSpPr/>
          <p:nvPr/>
        </p:nvSpPr>
        <p:spPr>
          <a:xfrm>
            <a:off x="4376886" y="3696444"/>
            <a:ext cx="3182094" cy="50050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AI dönüşümünde kimse geride kalmamalı.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Eğitim, istihdam, etik — hepsi birlikte.</a:t>
            </a:r>
            <a:endParaRPr lang="en-US" sz="1350" dirty="0"/>
          </a:p>
        </p:txBody>
      </p:sp>
      <p:sp>
        <p:nvSpPr>
          <p:cNvPr id="27" name="SK-9-text-26"/>
          <p:cNvSpPr/>
          <p:nvPr/>
        </p:nvSpPr>
        <p:spPr>
          <a:xfrm>
            <a:off x="4376886" y="4416475"/>
            <a:ext cx="6854190" cy="349746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38B2A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81 İl • 5M Vatandaş</a:t>
            </a:r>
            <a:endParaRPr lang="en-US" sz="2100" dirty="0"/>
          </a:p>
        </p:txBody>
      </p:sp>
      <p:sp>
        <p:nvSpPr>
          <p:cNvPr id="28" name="SK-9-text-27"/>
          <p:cNvSpPr/>
          <p:nvPr/>
        </p:nvSpPr>
        <p:spPr>
          <a:xfrm>
            <a:off x="8351490" y="2242542"/>
            <a:ext cx="3128963" cy="61034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5475" b="1" dirty="0">
                <a:solidFill>
                  <a:srgbClr val="38B2A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03</a:t>
            </a:r>
            <a:endParaRPr lang="en-US" sz="5475" dirty="0"/>
          </a:p>
        </p:txBody>
      </p:sp>
      <p:sp>
        <p:nvSpPr>
          <p:cNvPr id="29" name="SK-9-text-28"/>
          <p:cNvSpPr/>
          <p:nvPr/>
        </p:nvSpPr>
        <p:spPr>
          <a:xfrm>
            <a:off x="8363694" y="3038029"/>
            <a:ext cx="3828306" cy="459432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3300" b="1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Egemenlik</a:t>
            </a:r>
            <a:endParaRPr lang="en-US" sz="3300" dirty="0"/>
          </a:p>
        </p:txBody>
      </p:sp>
      <p:sp>
        <p:nvSpPr>
          <p:cNvPr id="30" name="SK-9-text-29"/>
          <p:cNvSpPr/>
          <p:nvPr/>
        </p:nvSpPr>
        <p:spPr>
          <a:xfrm>
            <a:off x="8351490" y="3703290"/>
            <a:ext cx="3401467" cy="48681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Yerli LLM, yerli veri, yerli altyapı.</a:t>
            </a:r>
            <a:endParaRPr lang="en-US" sz="1350" dirty="0"/>
          </a:p>
          <a:p>
            <a:pPr marL="0" indent="0" algn="l">
              <a:lnSpc>
                <a:spcPts val="1755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Dijital egemenlik bir tercih değil, zorunluluk.</a:t>
            </a:r>
            <a:endParaRPr lang="en-US" sz="1350" dirty="0"/>
          </a:p>
        </p:txBody>
      </p:sp>
      <p:sp>
        <p:nvSpPr>
          <p:cNvPr id="31" name="SK-9-text-30"/>
          <p:cNvSpPr/>
          <p:nvPr/>
        </p:nvSpPr>
        <p:spPr>
          <a:xfrm>
            <a:off x="8363694" y="4416475"/>
            <a:ext cx="3828306" cy="31536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2100" b="1" dirty="0">
                <a:solidFill>
                  <a:srgbClr val="38B2A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BİLGE LLM • 1 GW</a:t>
            </a:r>
            <a:endParaRPr lang="en-US" sz="2100" dirty="0"/>
          </a:p>
        </p:txBody>
      </p:sp>
      <p:sp>
        <p:nvSpPr>
          <p:cNvPr id="32" name="SK-9-text-31"/>
          <p:cNvSpPr/>
          <p:nvPr/>
        </p:nvSpPr>
        <p:spPr>
          <a:xfrm>
            <a:off x="1048494" y="5307955"/>
            <a:ext cx="2838450" cy="246757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8B2A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İŞ DÜNYASINA</a:t>
            </a:r>
            <a:endParaRPr lang="en-US" sz="1500" dirty="0"/>
          </a:p>
        </p:txBody>
      </p:sp>
      <p:sp>
        <p:nvSpPr>
          <p:cNvPr id="33" name="SK-9-text-32"/>
          <p:cNvSpPr/>
          <p:nvPr/>
        </p:nvSpPr>
        <p:spPr>
          <a:xfrm>
            <a:off x="1036290" y="5678388"/>
            <a:ext cx="1816596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AR-GE yatırımı, sandbox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katılımı, AITR üyeliği</a:t>
            </a:r>
            <a:endParaRPr lang="en-US" sz="1350" dirty="0"/>
          </a:p>
        </p:txBody>
      </p:sp>
      <p:sp>
        <p:nvSpPr>
          <p:cNvPr id="34" name="SK-9-text-33"/>
          <p:cNvSpPr/>
          <p:nvPr/>
        </p:nvSpPr>
        <p:spPr>
          <a:xfrm>
            <a:off x="3950196" y="5328642"/>
            <a:ext cx="1466850" cy="205680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8B2A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KAMUYA</a:t>
            </a:r>
            <a:endParaRPr lang="en-US" sz="1500" dirty="0"/>
          </a:p>
        </p:txBody>
      </p:sp>
      <p:sp>
        <p:nvSpPr>
          <p:cNvPr id="35" name="SK-9-text-34"/>
          <p:cNvSpPr/>
          <p:nvPr/>
        </p:nvSpPr>
        <p:spPr>
          <a:xfrm>
            <a:off x="3950196" y="5678388"/>
            <a:ext cx="1706761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Mevzuat hızı, şeffaflık,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yerel AI önceliği</a:t>
            </a:r>
            <a:endParaRPr lang="en-US" sz="1350" dirty="0"/>
          </a:p>
        </p:txBody>
      </p:sp>
      <p:sp>
        <p:nvSpPr>
          <p:cNvPr id="36" name="SK-9-text-35"/>
          <p:cNvSpPr/>
          <p:nvPr/>
        </p:nvSpPr>
        <p:spPr>
          <a:xfrm>
            <a:off x="6851898" y="5307955"/>
            <a:ext cx="3295650" cy="226219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8B2A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ÜNİVERSİTELERE</a:t>
            </a:r>
            <a:endParaRPr lang="en-US" sz="1500" dirty="0"/>
          </a:p>
        </p:txBody>
      </p:sp>
      <p:sp>
        <p:nvSpPr>
          <p:cNvPr id="37" name="SK-9-text-36"/>
          <p:cNvSpPr/>
          <p:nvPr/>
        </p:nvSpPr>
        <p:spPr>
          <a:xfrm>
            <a:off x="6851898" y="5678388"/>
            <a:ext cx="1816596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Endüstri köprüleri,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yerli veri, etik araştırma</a:t>
            </a:r>
            <a:endParaRPr lang="en-US" sz="1350" dirty="0"/>
          </a:p>
        </p:txBody>
      </p:sp>
      <p:sp>
        <p:nvSpPr>
          <p:cNvPr id="38" name="SK-9-text-37"/>
          <p:cNvSpPr/>
          <p:nvPr/>
        </p:nvSpPr>
        <p:spPr>
          <a:xfrm>
            <a:off x="9790063" y="5335488"/>
            <a:ext cx="1695450" cy="198834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500" b="1" dirty="0">
                <a:solidFill>
                  <a:srgbClr val="38B2A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MEDYAYA</a:t>
            </a:r>
            <a:endParaRPr lang="en-US" sz="1500" dirty="0"/>
          </a:p>
        </p:txBody>
      </p:sp>
      <p:sp>
        <p:nvSpPr>
          <p:cNvPr id="39" name="SK-9-text-38"/>
          <p:cNvSpPr/>
          <p:nvPr/>
        </p:nvSpPr>
        <p:spPr>
          <a:xfrm>
            <a:off x="9777859" y="5678388"/>
            <a:ext cx="1840855" cy="50735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Fırsatı anlatın —</a:t>
            </a:r>
            <a:endParaRPr lang="en-US" sz="1350" dirty="0"/>
          </a:p>
          <a:p>
            <a:pPr marL="0" indent="0" algn="l">
              <a:lnSpc>
                <a:spcPts val="1620"/>
              </a:lnSpc>
              <a:buNone/>
            </a:pPr>
            <a:r>
              <a:rPr lang="en-US" sz="1350" dirty="0">
                <a:solidFill>
                  <a:srgbClr val="FFFFFF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korku değil, umut diliyle</a:t>
            </a:r>
            <a:endParaRPr lang="en-US" sz="1350" dirty="0"/>
          </a:p>
        </p:txBody>
      </p:sp>
      <p:sp>
        <p:nvSpPr>
          <p:cNvPr id="40" name="SK-9-text-39"/>
          <p:cNvSpPr/>
          <p:nvPr/>
        </p:nvSpPr>
        <p:spPr>
          <a:xfrm>
            <a:off x="11070282" y="6467029"/>
            <a:ext cx="1121718" cy="233065"/>
          </a:xfrm>
          <a:prstGeom prst="rect">
            <a:avLst/>
          </a:prstGeom>
          <a:noFill/>
          <a:ln/>
        </p:spPr>
        <p:txBody>
          <a:bodyPr vert="horz" wrap="none" lIns="0" tIns="0" rIns="0" bIns="0" rtlCol="0" anchor="ctr"/>
          <a:lstStyle/>
          <a:p>
            <a:pPr marL="0" indent="0" algn="l">
              <a:buNone/>
            </a:pPr>
            <a:r>
              <a:rPr lang="en-US" sz="1725" dirty="0">
                <a:solidFill>
                  <a:srgbClr val="38B2AC"/>
                </a:solidFill>
                <a:latin typeface="Roboto" pitchFamily="34" charset="0"/>
                <a:ea typeface="Roboto" pitchFamily="34" charset="-122"/>
                <a:cs typeface="Roboto" pitchFamily="34" charset="-120"/>
              </a:rPr>
              <a:t>ai.org.tr</a:t>
            </a:r>
            <a:endParaRPr lang="en-US" sz="1725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</TotalTime>
  <Words>919</Words>
  <Application>Microsoft Office PowerPoint</Application>
  <PresentationFormat>Widescreen</PresentationFormat>
  <Paragraphs>211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6" baseType="lpstr">
      <vt:lpstr>Montserrat</vt:lpstr>
      <vt:lpstr>Roboto</vt:lpstr>
      <vt:lpstr>Aptos</vt:lpstr>
      <vt:lpstr>Inter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Turkiye Bilisim Vakfi</cp:lastModifiedBy>
  <cp:revision>9</cp:revision>
  <dcterms:created xsi:type="dcterms:W3CDTF">2026-06-27T10:36:31Z</dcterms:created>
  <dcterms:modified xsi:type="dcterms:W3CDTF">2026-06-27T13:27:18Z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0067fe22-5eac-47ec-8e7b-0d161ebb91ad_Enabled">
    <vt:lpwstr>true</vt:lpwstr>
  </property>
  <property fmtid="{D5CDD505-2E9C-101B-9397-08002B2CF9AE}" pid="3" name="MSIP_Label_0067fe22-5eac-47ec-8e7b-0d161ebb91ad_SetDate">
    <vt:lpwstr>2026-06-27T10:40:53Z</vt:lpwstr>
  </property>
  <property fmtid="{D5CDD505-2E9C-101B-9397-08002B2CF9AE}" pid="4" name="MSIP_Label_0067fe22-5eac-47ec-8e7b-0d161ebb91ad_Method">
    <vt:lpwstr>Standard</vt:lpwstr>
  </property>
  <property fmtid="{D5CDD505-2E9C-101B-9397-08002B2CF9AE}" pid="5" name="MSIP_Label_0067fe22-5eac-47ec-8e7b-0d161ebb91ad_Name">
    <vt:lpwstr>Internal_NonPerData</vt:lpwstr>
  </property>
  <property fmtid="{D5CDD505-2E9C-101B-9397-08002B2CF9AE}" pid="6" name="MSIP_Label_0067fe22-5eac-47ec-8e7b-0d161ebb91ad_SiteId">
    <vt:lpwstr>ef5926db-9bdf-4f9f-9066-d8e7f03943f7</vt:lpwstr>
  </property>
  <property fmtid="{D5CDD505-2E9C-101B-9397-08002B2CF9AE}" pid="7" name="MSIP_Label_0067fe22-5eac-47ec-8e7b-0d161ebb91ad_ActionId">
    <vt:lpwstr>81ccc59d-5c42-45f0-9f84-4f4160cc382d</vt:lpwstr>
  </property>
  <property fmtid="{D5CDD505-2E9C-101B-9397-08002B2CF9AE}" pid="8" name="MSIP_Label_0067fe22-5eac-47ec-8e7b-0d161ebb91ad_ContentBits">
    <vt:lpwstr>2</vt:lpwstr>
  </property>
  <property fmtid="{D5CDD505-2E9C-101B-9397-08002B2CF9AE}" pid="9" name="MSIP_Label_0067fe22-5eac-47ec-8e7b-0d161ebb91ad_Tag">
    <vt:lpwstr>50, 3, 0, 1</vt:lpwstr>
  </property>
  <property fmtid="{D5CDD505-2E9C-101B-9397-08002B2CF9AE}" pid="10" name="ClassificationContentMarkingFooterLocations">
    <vt:lpwstr>Office Theme:3</vt:lpwstr>
  </property>
  <property fmtid="{D5CDD505-2E9C-101B-9397-08002B2CF9AE}" pid="11" name="ClassificationContentMarkingFooterText">
    <vt:lpwstr>Sensitivity: Internal / Non-Personal Data</vt:lpwstr>
  </property>
</Properties>
</file>