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79" r:id="rId3"/>
    <p:sldId id="258" r:id="rId4"/>
    <p:sldId id="259" r:id="rId5"/>
    <p:sldId id="282" r:id="rId6"/>
    <p:sldId id="260" r:id="rId7"/>
    <p:sldId id="261" r:id="rId8"/>
    <p:sldId id="280" r:id="rId9"/>
    <p:sldId id="262" r:id="rId10"/>
    <p:sldId id="263" r:id="rId11"/>
    <p:sldId id="264" r:id="rId12"/>
    <p:sldId id="265" r:id="rId13"/>
    <p:sldId id="278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1" r:id="rId27"/>
    <p:sldId id="283" r:id="rId28"/>
  </p:sldIdLst>
  <p:sldSz cx="18288000" cy="10287000"/>
  <p:notesSz cx="6858000" cy="9144000"/>
  <p:embeddedFontLst>
    <p:embeddedFont>
      <p:font typeface="Arial Bold" panose="020B070402020202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9" autoAdjust="0"/>
  </p:normalViewPr>
  <p:slideViewPr>
    <p:cSldViewPr>
      <p:cViewPr varScale="1">
        <p:scale>
          <a:sx n="49" d="100"/>
          <a:sy n="49" d="100"/>
        </p:scale>
        <p:origin x="862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0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0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6872861" cy="10287000"/>
            <a:chOff x="0" y="0"/>
            <a:chExt cx="22497148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497162" cy="13716000"/>
            </a:xfrm>
            <a:custGeom>
              <a:avLst/>
              <a:gdLst/>
              <a:ahLst/>
              <a:cxnLst/>
              <a:rect l="l" t="t" r="r" b="b"/>
              <a:pathLst>
                <a:path w="22497162" h="13716000">
                  <a:moveTo>
                    <a:pt x="0" y="0"/>
                  </a:moveTo>
                  <a:lnTo>
                    <a:pt x="22497162" y="0"/>
                  </a:lnTo>
                  <a:lnTo>
                    <a:pt x="22497162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394441" y="0"/>
            <a:ext cx="893569" cy="10287000"/>
            <a:chOff x="0" y="0"/>
            <a:chExt cx="1191425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1387" cy="13716000"/>
            </a:xfrm>
            <a:custGeom>
              <a:avLst/>
              <a:gdLst/>
              <a:ahLst/>
              <a:cxnLst/>
              <a:rect l="l" t="t" r="r" b="b"/>
              <a:pathLst>
                <a:path w="1191387" h="13716000">
                  <a:moveTo>
                    <a:pt x="0" y="0"/>
                  </a:moveTo>
                  <a:lnTo>
                    <a:pt x="1191387" y="0"/>
                  </a:lnTo>
                  <a:lnTo>
                    <a:pt x="11913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5608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1230" y="4574359"/>
            <a:ext cx="7127976" cy="165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20"/>
              </a:lnSpc>
            </a:pPr>
            <a:r>
              <a:rPr lang="en-US" sz="10600" b="1" spc="-220" dirty="0" err="1">
                <a:solidFill>
                  <a:srgbClr val="40D8DE"/>
                </a:solidFill>
                <a:latin typeface="Arial Bold"/>
                <a:ea typeface="Arial Bold"/>
                <a:cs typeface="Arial Bold"/>
                <a:sym typeface="Arial Bold"/>
              </a:rPr>
              <a:t>Yapay</a:t>
            </a:r>
            <a:r>
              <a:rPr lang="en-US" sz="10600" b="1" spc="-220" dirty="0">
                <a:solidFill>
                  <a:srgbClr val="40D8DE"/>
                </a:solidFill>
                <a:latin typeface="Arial Bold"/>
                <a:ea typeface="Arial Bold"/>
                <a:cs typeface="Arial Bold"/>
                <a:sym typeface="Arial Bold"/>
              </a:rPr>
              <a:t> Zeka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9927" y="6444291"/>
            <a:ext cx="1258227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Hızlandırılmış</a:t>
            </a:r>
            <a:r>
              <a:rPr lang="en-US" sz="42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Dönüşüm</a:t>
            </a:r>
            <a:r>
              <a:rPr lang="tr-TR" sz="42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Çağında</a:t>
            </a:r>
            <a:r>
              <a:rPr lang="en-US" sz="42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Yönetişim</a:t>
            </a:r>
            <a:r>
              <a:rPr lang="en-US" sz="42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</a:t>
            </a:r>
          </a:p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Etik</a:t>
            </a:r>
            <a:r>
              <a:rPr lang="en-US" sz="42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ve</a:t>
            </a:r>
            <a:r>
              <a:rPr lang="en-US" sz="42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 Risk</a:t>
            </a:r>
          </a:p>
        </p:txBody>
      </p:sp>
      <p:sp>
        <p:nvSpPr>
          <p:cNvPr id="15" name="TextBox 15"/>
          <p:cNvSpPr txBox="1"/>
          <p:nvPr/>
        </p:nvSpPr>
        <p:spPr>
          <a:xfrm rot="5400000">
            <a:off x="15347261" y="4879610"/>
            <a:ext cx="3622596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spc="450">
                <a:solidFill>
                  <a:srgbClr val="02374F"/>
                </a:solidFill>
                <a:latin typeface="Arial"/>
                <a:ea typeface="Arial"/>
                <a:cs typeface="Arial"/>
                <a:sym typeface="Arial"/>
              </a:rPr>
              <a:t>AI Governance and Strategy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9927" y="9470118"/>
            <a:ext cx="12810873" cy="408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dirty="0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Özel </a:t>
            </a:r>
            <a:r>
              <a:rPr lang="en-US" sz="2799" dirty="0" err="1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Sektör</a:t>
            </a:r>
            <a:r>
              <a:rPr lang="en-US" sz="2799" dirty="0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, </a:t>
            </a:r>
            <a:r>
              <a:rPr lang="en-US" sz="2799" dirty="0" err="1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Hükümetler</a:t>
            </a:r>
            <a:r>
              <a:rPr lang="en-US" sz="2799" dirty="0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ve</a:t>
            </a:r>
            <a:r>
              <a:rPr lang="en-US" sz="2799" dirty="0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Vatandaşlar</a:t>
            </a:r>
            <a:r>
              <a:rPr lang="en-US" sz="2799" dirty="0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İçin</a:t>
            </a:r>
            <a:r>
              <a:rPr lang="en-US" sz="2799" dirty="0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Küresel</a:t>
            </a:r>
            <a:r>
              <a:rPr lang="en-US" sz="2799" dirty="0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Strateji</a:t>
            </a:r>
            <a:r>
              <a:rPr lang="en-US" sz="2799" dirty="0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rial Bold" panose="020B0704020202020204" pitchFamily="34" charset="0"/>
                <a:ea typeface="Arial"/>
                <a:cs typeface="Arial Bold" panose="020B0704020202020204" pitchFamily="34" charset="0"/>
                <a:sym typeface="Arial"/>
              </a:rPr>
              <a:t>Sentezi</a:t>
            </a:r>
            <a:endParaRPr lang="en-US" sz="2799" dirty="0">
              <a:solidFill>
                <a:srgbClr val="FFFFFF"/>
              </a:solidFill>
              <a:latin typeface="Arial Bold" panose="020B0704020202020204" pitchFamily="34" charset="0"/>
              <a:ea typeface="Arial"/>
              <a:cs typeface="Arial Bold" panose="020B0704020202020204" pitchFamily="34" charset="0"/>
              <a:sym typeface="Aria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29420" y="3539444"/>
            <a:ext cx="13966255" cy="77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4"/>
              </a:lnSpc>
            </a:pPr>
            <a:r>
              <a:rPr lang="en-US" sz="4951" b="1" dirty="0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Türkiye </a:t>
            </a:r>
            <a:r>
              <a:rPr lang="en-US" sz="4951" b="1" dirty="0" err="1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Bilişim</a:t>
            </a:r>
            <a:r>
              <a:rPr lang="en-US" sz="4951" b="1" dirty="0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 </a:t>
            </a:r>
            <a:r>
              <a:rPr lang="en-US" sz="4951" b="1" dirty="0" err="1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Vakfı</a:t>
            </a:r>
            <a:r>
              <a:rPr lang="tr-TR" sz="4951" b="1" dirty="0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 </a:t>
            </a:r>
            <a:r>
              <a:rPr lang="en-US" sz="4951" b="1" dirty="0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-</a:t>
            </a:r>
            <a:r>
              <a:rPr lang="tr-TR" sz="4951" b="1" dirty="0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 </a:t>
            </a:r>
            <a:r>
              <a:rPr lang="en-US" sz="4951" b="1" dirty="0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AITR </a:t>
            </a:r>
            <a:r>
              <a:rPr lang="en-US" sz="4951" b="1" dirty="0" err="1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Basın</a:t>
            </a:r>
            <a:r>
              <a:rPr lang="en-US" sz="4951" b="1" dirty="0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 </a:t>
            </a:r>
            <a:r>
              <a:rPr lang="en-US" sz="4951" b="1" dirty="0" err="1">
                <a:solidFill>
                  <a:srgbClr val="F6F6F6"/>
                </a:solidFill>
                <a:latin typeface="Arial Bold" panose="020B0704020202020204" pitchFamily="34" charset="0"/>
                <a:ea typeface="Droid Serif Bold"/>
                <a:cs typeface="Arial Bold" panose="020B0704020202020204" pitchFamily="34" charset="0"/>
                <a:sym typeface="Droid Serif Bold"/>
              </a:rPr>
              <a:t>Toplantısı</a:t>
            </a:r>
            <a:endParaRPr lang="en-US" sz="4951" b="1" dirty="0">
              <a:solidFill>
                <a:srgbClr val="F6F6F6"/>
              </a:solidFill>
              <a:latin typeface="Arial Bold" panose="020B0704020202020204" pitchFamily="34" charset="0"/>
              <a:ea typeface="Droid Serif Bold"/>
              <a:cs typeface="Arial Bold" panose="020B0704020202020204" pitchFamily="34" charset="0"/>
              <a:sym typeface="Droid Serif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79967" y="8519839"/>
            <a:ext cx="279750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4"/>
              </a:lnSpc>
            </a:pPr>
            <a:r>
              <a:rPr lang="en-US" sz="3585" b="1" dirty="0">
                <a:solidFill>
                  <a:srgbClr val="000000"/>
                </a:solidFill>
                <a:latin typeface="Arial Bold" panose="020B0704020202020204" pitchFamily="34" charset="0"/>
                <a:ea typeface="Barlow Bold"/>
                <a:cs typeface="Arial Bold" panose="020B0704020202020204" pitchFamily="34" charset="0"/>
                <a:sym typeface="Barlow Bold"/>
              </a:rPr>
              <a:t>29.06.2026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9420" y="2057324"/>
            <a:ext cx="2968547" cy="132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39"/>
              </a:lnSpc>
            </a:pPr>
            <a:r>
              <a:rPr lang="en-US" sz="9123" b="1" dirty="0">
                <a:solidFill>
                  <a:srgbClr val="549AB6"/>
                </a:solidFill>
                <a:latin typeface="Arial Bold" panose="020B0704020202020204" pitchFamily="34" charset="0"/>
                <a:ea typeface="Poppins Bold"/>
                <a:cs typeface="Arial Bold" panose="020B0704020202020204" pitchFamily="34" charset="0"/>
                <a:sym typeface="Poppins Bold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25828" y="4261666"/>
            <a:ext cx="5036334" cy="3449707"/>
            <a:chOff x="0" y="0"/>
            <a:chExt cx="6715112" cy="45996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15125" cy="4599559"/>
            </a:xfrm>
            <a:custGeom>
              <a:avLst/>
              <a:gdLst/>
              <a:ahLst/>
              <a:cxnLst/>
              <a:rect l="l" t="t" r="r" b="b"/>
              <a:pathLst>
                <a:path w="6715125" h="4599559">
                  <a:moveTo>
                    <a:pt x="0" y="766572"/>
                  </a:moveTo>
                  <a:cubicBezTo>
                    <a:pt x="0" y="343281"/>
                    <a:pt x="343281" y="0"/>
                    <a:pt x="766572" y="0"/>
                  </a:cubicBezTo>
                  <a:lnTo>
                    <a:pt x="5948553" y="0"/>
                  </a:lnTo>
                  <a:cubicBezTo>
                    <a:pt x="6371971" y="0"/>
                    <a:pt x="6715125" y="343281"/>
                    <a:pt x="6715125" y="766572"/>
                  </a:cubicBezTo>
                  <a:lnTo>
                    <a:pt x="6715125" y="3832987"/>
                  </a:lnTo>
                  <a:cubicBezTo>
                    <a:pt x="6715125" y="4256405"/>
                    <a:pt x="6371844" y="4599559"/>
                    <a:pt x="5948553" y="4599559"/>
                  </a:cubicBezTo>
                  <a:lnTo>
                    <a:pt x="766572" y="4599559"/>
                  </a:lnTo>
                  <a:cubicBezTo>
                    <a:pt x="343281" y="4599559"/>
                    <a:pt x="0" y="4256405"/>
                    <a:pt x="0" y="3832987"/>
                  </a:cubicBez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37883" r="-37883" b="-1"/>
              </a:stretch>
            </a:blip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2286552"/>
            <a:ext cx="12633693" cy="145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BOYUT 1:</a:t>
            </a:r>
          </a:p>
          <a:p>
            <a:pPr algn="l">
              <a:lnSpc>
                <a:spcPts val="7200"/>
              </a:lnSpc>
            </a:pPr>
            <a:r>
              <a:rPr lang="en-US" sz="6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VATANDAŞ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75849" y="4261666"/>
            <a:ext cx="5036334" cy="3449707"/>
            <a:chOff x="0" y="0"/>
            <a:chExt cx="6715112" cy="45996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15125" cy="4599559"/>
            </a:xfrm>
            <a:custGeom>
              <a:avLst/>
              <a:gdLst/>
              <a:ahLst/>
              <a:cxnLst/>
              <a:rect l="l" t="t" r="r" b="b"/>
              <a:pathLst>
                <a:path w="6715125" h="4599559">
                  <a:moveTo>
                    <a:pt x="0" y="766572"/>
                  </a:moveTo>
                  <a:cubicBezTo>
                    <a:pt x="0" y="343281"/>
                    <a:pt x="343281" y="0"/>
                    <a:pt x="766572" y="0"/>
                  </a:cubicBezTo>
                  <a:lnTo>
                    <a:pt x="5948553" y="0"/>
                  </a:lnTo>
                  <a:cubicBezTo>
                    <a:pt x="6371971" y="0"/>
                    <a:pt x="6715125" y="343281"/>
                    <a:pt x="6715125" y="766572"/>
                  </a:cubicBezTo>
                  <a:lnTo>
                    <a:pt x="6715125" y="3832987"/>
                  </a:lnTo>
                  <a:cubicBezTo>
                    <a:pt x="6715125" y="4256405"/>
                    <a:pt x="6371844" y="4599559"/>
                    <a:pt x="5948553" y="4599559"/>
                  </a:cubicBezTo>
                  <a:lnTo>
                    <a:pt x="766572" y="4599559"/>
                  </a:lnTo>
                  <a:cubicBezTo>
                    <a:pt x="343281" y="4599559"/>
                    <a:pt x="0" y="4256405"/>
                    <a:pt x="0" y="3832987"/>
                  </a:cubicBez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37883" r="-37883" b="-1"/>
              </a:stretch>
            </a:blip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60424" y="5179102"/>
            <a:ext cx="406719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Rıza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dışı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sentetik</a:t>
            </a:r>
            <a:endParaRPr lang="en-US" sz="2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gerçeklikler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deepfake</a:t>
            </a:r>
          </a:p>
          <a:p>
            <a:pPr algn="l">
              <a:lnSpc>
                <a:spcPts val="2879"/>
              </a:lnSpc>
            </a:pP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dijital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zorbalığı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73995" y="5008083"/>
            <a:ext cx="3740010" cy="1836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Bilgi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Bütünlüğü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Krizi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tr-TR" sz="28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endParaRPr lang="en-US" sz="28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Tayvan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ABD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seçimlerinde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seçmen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manipülasyonu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175817" y="4261666"/>
            <a:ext cx="5036334" cy="3449707"/>
            <a:chOff x="0" y="0"/>
            <a:chExt cx="6715112" cy="45996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715125" cy="4599559"/>
            </a:xfrm>
            <a:custGeom>
              <a:avLst/>
              <a:gdLst/>
              <a:ahLst/>
              <a:cxnLst/>
              <a:rect l="l" t="t" r="r" b="b"/>
              <a:pathLst>
                <a:path w="6715125" h="4599559">
                  <a:moveTo>
                    <a:pt x="0" y="766572"/>
                  </a:moveTo>
                  <a:cubicBezTo>
                    <a:pt x="0" y="343281"/>
                    <a:pt x="343281" y="0"/>
                    <a:pt x="766572" y="0"/>
                  </a:cubicBezTo>
                  <a:lnTo>
                    <a:pt x="5948553" y="0"/>
                  </a:lnTo>
                  <a:cubicBezTo>
                    <a:pt x="6371971" y="0"/>
                    <a:pt x="6715125" y="343281"/>
                    <a:pt x="6715125" y="766572"/>
                  </a:cubicBezTo>
                  <a:lnTo>
                    <a:pt x="6715125" y="3832987"/>
                  </a:lnTo>
                  <a:cubicBezTo>
                    <a:pt x="6715125" y="4256405"/>
                    <a:pt x="6371844" y="4599559"/>
                    <a:pt x="5948553" y="4599559"/>
                  </a:cubicBezTo>
                  <a:lnTo>
                    <a:pt x="766572" y="4599559"/>
                  </a:lnTo>
                  <a:cubicBezTo>
                    <a:pt x="343281" y="4599559"/>
                    <a:pt x="0" y="4256405"/>
                    <a:pt x="0" y="3832987"/>
                  </a:cubicBez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37883" r="-37883" b="-1"/>
              </a:stretch>
            </a:blip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829451" y="5008083"/>
            <a:ext cx="3740010" cy="220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8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Algoritmik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Önyargı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tr-TR" sz="28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endParaRPr lang="tr-TR" sz="28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Amazon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EEOC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vakalarında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görülen</a:t>
            </a:r>
            <a:endParaRPr lang="en-US" sz="2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işe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alım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sosyal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hak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reddi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02042" y="5352269"/>
            <a:ext cx="5855018" cy="264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2879"/>
              </a:lnSpc>
              <a:buFont typeface="Arial"/>
              <a:buChar char="•"/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Telif Hakkı İkilemi:</a:t>
            </a:r>
          </a:p>
          <a:p>
            <a:pPr marL="434340" lvl="1" indent="-217170"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NYT vs. OpenAI, Disney vs. Midjourney.</a:t>
            </a:r>
          </a:p>
          <a:p>
            <a:pPr marL="434340" lvl="1" indent="-217170" algn="l">
              <a:lnSpc>
                <a:spcPts val="2879"/>
              </a:lnSpc>
            </a:pPr>
            <a:endParaRPr lang="en-US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4340" lvl="1" indent="-217170" algn="l">
              <a:lnSpc>
                <a:spcPts val="2879"/>
              </a:lnSpc>
              <a:buFont typeface="Arial"/>
              <a:buChar char="•"/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Antitröst İncelemeleri: </a:t>
            </a:r>
          </a:p>
          <a:p>
            <a:pPr marL="434340" lvl="1" indent="-217170"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Pazargücü ve Büyük Teknoloji</a:t>
            </a:r>
          </a:p>
          <a:p>
            <a:pPr marL="434340" lvl="1" indent="-217170"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bağımlılığı.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2042" y="4402960"/>
            <a:ext cx="4336466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HUKUKİ KISKAÇ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46043" y="5352269"/>
            <a:ext cx="5855018" cy="190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340" lvl="1" indent="-217170" algn="l">
              <a:lnSpc>
                <a:spcPts val="2879"/>
              </a:lnSpc>
              <a:buFont typeface="Arial"/>
              <a:buChar char="•"/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YZ Destekli Sosyal Mühendislik.</a:t>
            </a:r>
          </a:p>
          <a:p>
            <a:pPr marL="434340" lvl="1" indent="-217170" algn="l">
              <a:lnSpc>
                <a:spcPts val="2879"/>
              </a:lnSpc>
            </a:pPr>
            <a:endParaRPr lang="en-US" sz="2400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434340" lvl="1" indent="-217170" algn="l">
              <a:lnSpc>
                <a:spcPts val="2879"/>
              </a:lnSpc>
              <a:buFont typeface="Arial"/>
              <a:buChar char="•"/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Vaka Çalışması:</a:t>
            </a:r>
          </a:p>
          <a:p>
            <a:pPr marL="434340" lvl="1" indent="-217170"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ARUP. Deepfake görüntülü konferans ile 25.6 milyon $ finansal dolandırıcılık.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46043" y="4402960"/>
            <a:ext cx="4336466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GÜVENLİK TEHDİDİ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73770"/>
            <a:ext cx="7818120" cy="145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BOYUT 2:</a:t>
            </a:r>
          </a:p>
          <a:p>
            <a:pPr algn="l">
              <a:lnSpc>
                <a:spcPts val="7200"/>
              </a:lnSpc>
            </a:pPr>
            <a:r>
              <a:rPr lang="en-US" sz="6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ŞİRKETLER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25828" y="5384006"/>
            <a:ext cx="5036334" cy="2847404"/>
            <a:chOff x="0" y="0"/>
            <a:chExt cx="6715112" cy="3796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14998" cy="3796538"/>
            </a:xfrm>
            <a:custGeom>
              <a:avLst/>
              <a:gdLst/>
              <a:ahLst/>
              <a:cxnLst/>
              <a:rect l="l" t="t" r="r" b="b"/>
              <a:pathLst>
                <a:path w="6714998" h="3796538">
                  <a:moveTo>
                    <a:pt x="0" y="632714"/>
                  </a:moveTo>
                  <a:cubicBezTo>
                    <a:pt x="0" y="283337"/>
                    <a:pt x="283337" y="0"/>
                    <a:pt x="632714" y="0"/>
                  </a:cubicBezTo>
                  <a:lnTo>
                    <a:pt x="6082284" y="0"/>
                  </a:lnTo>
                  <a:cubicBezTo>
                    <a:pt x="6431788" y="0"/>
                    <a:pt x="6714998" y="283337"/>
                    <a:pt x="6714998" y="632714"/>
                  </a:cubicBezTo>
                  <a:lnTo>
                    <a:pt x="6714998" y="3163824"/>
                  </a:lnTo>
                  <a:cubicBezTo>
                    <a:pt x="6714998" y="3513328"/>
                    <a:pt x="6431661" y="3796538"/>
                    <a:pt x="6082284" y="3796538"/>
                  </a:cubicBezTo>
                  <a:lnTo>
                    <a:pt x="632714" y="3796538"/>
                  </a:lnTo>
                  <a:cubicBezTo>
                    <a:pt x="283337" y="3796538"/>
                    <a:pt x="0" y="3513201"/>
                    <a:pt x="0" y="3163824"/>
                  </a:cubicBez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22539" r="-22541"/>
              </a:stretch>
            </a:blip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2286552"/>
            <a:ext cx="12633693" cy="145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BOYUT 3:</a:t>
            </a:r>
          </a:p>
          <a:p>
            <a:pPr algn="l">
              <a:lnSpc>
                <a:spcPts val="7200"/>
              </a:lnSpc>
            </a:pPr>
            <a:r>
              <a:rPr lang="en-US" sz="6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HÜKÜMETLER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75849" y="5384006"/>
            <a:ext cx="5036334" cy="2847404"/>
            <a:chOff x="0" y="0"/>
            <a:chExt cx="6715112" cy="3796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14998" cy="3796538"/>
            </a:xfrm>
            <a:custGeom>
              <a:avLst/>
              <a:gdLst/>
              <a:ahLst/>
              <a:cxnLst/>
              <a:rect l="l" t="t" r="r" b="b"/>
              <a:pathLst>
                <a:path w="6714998" h="3796538">
                  <a:moveTo>
                    <a:pt x="0" y="632714"/>
                  </a:moveTo>
                  <a:cubicBezTo>
                    <a:pt x="0" y="283337"/>
                    <a:pt x="283337" y="0"/>
                    <a:pt x="632714" y="0"/>
                  </a:cubicBezTo>
                  <a:lnTo>
                    <a:pt x="6082284" y="0"/>
                  </a:lnTo>
                  <a:cubicBezTo>
                    <a:pt x="6431788" y="0"/>
                    <a:pt x="6714998" y="283337"/>
                    <a:pt x="6714998" y="632714"/>
                  </a:cubicBezTo>
                  <a:lnTo>
                    <a:pt x="6714998" y="3163824"/>
                  </a:lnTo>
                  <a:cubicBezTo>
                    <a:pt x="6714998" y="3513328"/>
                    <a:pt x="6431661" y="3796538"/>
                    <a:pt x="6082284" y="3796538"/>
                  </a:cubicBezTo>
                  <a:lnTo>
                    <a:pt x="632714" y="3796538"/>
                  </a:lnTo>
                  <a:cubicBezTo>
                    <a:pt x="283337" y="3796538"/>
                    <a:pt x="0" y="3513201"/>
                    <a:pt x="0" y="3163824"/>
                  </a:cubicBez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22539" r="-22541"/>
              </a:stretch>
            </a:blip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75817" y="5384006"/>
            <a:ext cx="5036334" cy="2847404"/>
            <a:chOff x="0" y="0"/>
            <a:chExt cx="6715112" cy="37965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14998" cy="3796538"/>
            </a:xfrm>
            <a:custGeom>
              <a:avLst/>
              <a:gdLst/>
              <a:ahLst/>
              <a:cxnLst/>
              <a:rect l="l" t="t" r="r" b="b"/>
              <a:pathLst>
                <a:path w="6714998" h="3796538">
                  <a:moveTo>
                    <a:pt x="0" y="632714"/>
                  </a:moveTo>
                  <a:cubicBezTo>
                    <a:pt x="0" y="283337"/>
                    <a:pt x="283337" y="0"/>
                    <a:pt x="632714" y="0"/>
                  </a:cubicBezTo>
                  <a:lnTo>
                    <a:pt x="6082284" y="0"/>
                  </a:lnTo>
                  <a:cubicBezTo>
                    <a:pt x="6431788" y="0"/>
                    <a:pt x="6714998" y="283337"/>
                    <a:pt x="6714998" y="632714"/>
                  </a:cubicBezTo>
                  <a:lnTo>
                    <a:pt x="6714998" y="3163824"/>
                  </a:lnTo>
                  <a:cubicBezTo>
                    <a:pt x="6714998" y="3513328"/>
                    <a:pt x="6431661" y="3796538"/>
                    <a:pt x="6082284" y="3796538"/>
                  </a:cubicBezTo>
                  <a:lnTo>
                    <a:pt x="632714" y="3796538"/>
                  </a:lnTo>
                  <a:cubicBezTo>
                    <a:pt x="283337" y="3796538"/>
                    <a:pt x="0" y="3513201"/>
                    <a:pt x="0" y="3163824"/>
                  </a:cubicBez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22539" r="-22541"/>
              </a:stretch>
            </a:blip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49756" y="6584966"/>
            <a:ext cx="4130954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Dijital Yönetişim (Örn: Estonya ve Singapur'un YZ entegrasyonu).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9756" y="5774141"/>
            <a:ext cx="4336466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VAATLER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75767" y="6584966"/>
            <a:ext cx="4336456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Hizmet Çöküşü (Örn: New York 'Benim Şehrim' Chatbot'unun yasadışı tavsiyeleri).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75767" y="5774141"/>
            <a:ext cx="4336466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TEHLİKELER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25064" y="6584966"/>
            <a:ext cx="4113171" cy="153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Derin teknik uzmanlığın özel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sektörde yoğunlaşması,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regülasyon kapasitesini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zayıflatıyor.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25064" y="5774141"/>
            <a:ext cx="4336466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UZMANLIK AÇIĞI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175817" y="2055590"/>
            <a:ext cx="5036334" cy="2847404"/>
            <a:chOff x="0" y="0"/>
            <a:chExt cx="6715112" cy="37965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14998" cy="3796538"/>
            </a:xfrm>
            <a:custGeom>
              <a:avLst/>
              <a:gdLst/>
              <a:ahLst/>
              <a:cxnLst/>
              <a:rect l="l" t="t" r="r" b="b"/>
              <a:pathLst>
                <a:path w="6714998" h="3796538">
                  <a:moveTo>
                    <a:pt x="0" y="632714"/>
                  </a:moveTo>
                  <a:cubicBezTo>
                    <a:pt x="0" y="283337"/>
                    <a:pt x="283337" y="0"/>
                    <a:pt x="632714" y="0"/>
                  </a:cubicBezTo>
                  <a:lnTo>
                    <a:pt x="6082284" y="0"/>
                  </a:lnTo>
                  <a:cubicBezTo>
                    <a:pt x="6431788" y="0"/>
                    <a:pt x="6714998" y="283337"/>
                    <a:pt x="6714998" y="632714"/>
                  </a:cubicBezTo>
                  <a:lnTo>
                    <a:pt x="6714998" y="3163824"/>
                  </a:lnTo>
                  <a:cubicBezTo>
                    <a:pt x="6714998" y="3513328"/>
                    <a:pt x="6431661" y="3796538"/>
                    <a:pt x="6082284" y="3796538"/>
                  </a:cubicBezTo>
                  <a:lnTo>
                    <a:pt x="632714" y="3796538"/>
                  </a:lnTo>
                  <a:cubicBezTo>
                    <a:pt x="283337" y="3796538"/>
                    <a:pt x="0" y="3513201"/>
                    <a:pt x="0" y="3163824"/>
                  </a:cubicBez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22539" r="-22541"/>
              </a:stretch>
            </a:blipFill>
            <a:ln w="4762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625064" y="3115561"/>
            <a:ext cx="4113171" cy="153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Otonom Silah Sistemleri (LAWS) ve 'açık kaynak'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modellerinin siber silaha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dönüşme riski.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25064" y="2304736"/>
            <a:ext cx="4336466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ULUSAL GÜVENLİK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49369A-B0BB-5664-2EF9-15AA9B25D459}"/>
              </a:ext>
            </a:extLst>
          </p:cNvPr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402DE1-0283-15C1-4FAE-C0A3268D85F4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0484D14-333F-96F6-F78F-94C72D9AED06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053F759-E799-50F1-AEF0-D008E894C462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65746BDA-AB75-B70A-C059-FD9B94EA3E91}"/>
              </a:ext>
            </a:extLst>
          </p:cNvPr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8ECAB11C-4288-1EAB-5FFE-704DB9647E6A}"/>
                </a:ext>
              </a:extLst>
            </p:cNvPr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15">
            <a:extLst>
              <a:ext uri="{FF2B5EF4-FFF2-40B4-BE49-F238E27FC236}">
                <a16:creationId xmlns:a16="http://schemas.microsoft.com/office/drawing/2014/main" id="{96885DF0-C7E0-3D6A-B59C-E09A356A7EE9}"/>
              </a:ext>
            </a:extLst>
          </p:cNvPr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55CF82D3-3D48-66B3-8229-47FD405A290D}"/>
              </a:ext>
            </a:extLst>
          </p:cNvPr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679A02C0-140E-0B44-CBDB-50D20369B67F}"/>
              </a:ext>
            </a:extLst>
          </p:cNvPr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73396EA6-8058-A4A7-E1EE-438F7F28D8CE}"/>
              </a:ext>
            </a:extLst>
          </p:cNvPr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BCA5F-03C9-D579-B55A-CA5EBB0B7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448"/>
            <a:ext cx="18288000" cy="80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42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28209" y="4558732"/>
            <a:ext cx="5031572" cy="3444945"/>
            <a:chOff x="0" y="0"/>
            <a:chExt cx="6708762" cy="45932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08775" cy="4593209"/>
            </a:xfrm>
            <a:custGeom>
              <a:avLst/>
              <a:gdLst/>
              <a:ahLst/>
              <a:cxnLst/>
              <a:rect l="l" t="t" r="r" b="b"/>
              <a:pathLst>
                <a:path w="6708775" h="4593209">
                  <a:moveTo>
                    <a:pt x="0" y="765556"/>
                  </a:moveTo>
                  <a:cubicBezTo>
                    <a:pt x="0" y="342773"/>
                    <a:pt x="342773" y="0"/>
                    <a:pt x="765556" y="0"/>
                  </a:cubicBezTo>
                  <a:lnTo>
                    <a:pt x="5943219" y="0"/>
                  </a:lnTo>
                  <a:cubicBezTo>
                    <a:pt x="6366002" y="0"/>
                    <a:pt x="6708775" y="342773"/>
                    <a:pt x="6708775" y="765556"/>
                  </a:cubicBezTo>
                  <a:lnTo>
                    <a:pt x="6708775" y="3827653"/>
                  </a:lnTo>
                  <a:cubicBezTo>
                    <a:pt x="6708775" y="4250436"/>
                    <a:pt x="6366002" y="4593209"/>
                    <a:pt x="5943219" y="4593209"/>
                  </a:cubicBezTo>
                  <a:lnTo>
                    <a:pt x="765556" y="4593209"/>
                  </a:lnTo>
                  <a:cubicBezTo>
                    <a:pt x="342773" y="4593209"/>
                    <a:pt x="0" y="4250563"/>
                    <a:pt x="0" y="3827653"/>
                  </a:cubicBezTo>
                  <a:close/>
                </a:path>
              </a:pathLst>
            </a:custGeom>
            <a:solidFill>
              <a:srgbClr val="00637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2277027"/>
            <a:ext cx="12633693" cy="1922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TEKNİK SAVUNMA HATTI:</a:t>
            </a:r>
          </a:p>
          <a:p>
            <a:pPr algn="l">
              <a:lnSpc>
                <a:spcPts val="7200"/>
              </a:lnSpc>
            </a:pPr>
            <a:r>
              <a:rPr lang="en-US" sz="6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İÇERİK KAYNAĞI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79472" y="5528100"/>
            <a:ext cx="3740010" cy="1183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C2PA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9030" y="6425051"/>
            <a:ext cx="4336456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Donanım Entegrasyonu</a:t>
            </a:r>
          </a:p>
          <a:p>
            <a:pPr algn="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(Leica, Nikon, Qualcomm).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92504" y="5362480"/>
            <a:ext cx="4336456" cy="153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Gerçek medyayı, manipüle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edilmiş/YZ üretimi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medyadan kriptografik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olarak ayırma.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9030" y="5098847"/>
            <a:ext cx="4336456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Dijital içerikler için</a:t>
            </a:r>
          </a:p>
          <a:p>
            <a:pPr algn="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"Besin Etiketi".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74437" y="8458029"/>
            <a:ext cx="10761345" cy="57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6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Sadece teknik açıklanabilirlik yetmez; kurumsal güveni yeniden</a:t>
            </a:r>
          </a:p>
          <a:p>
            <a:pPr algn="ctr">
              <a:lnSpc>
                <a:spcPts val="1980"/>
              </a:lnSpc>
            </a:pPr>
            <a:r>
              <a:rPr lang="en-US" sz="16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tesis etmek için donanım seviyesinde doğrulama şarttır.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634740" y="2801407"/>
            <a:ext cx="11018520" cy="1565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 b="1" spc="-225" dirty="0">
                <a:solidFill>
                  <a:srgbClr val="40D8DE"/>
                </a:solidFill>
                <a:latin typeface="Arial Bold"/>
                <a:ea typeface="Arial Bold"/>
                <a:cs typeface="Arial Bold"/>
                <a:sym typeface="Arial Bold"/>
              </a:rPr>
              <a:t>KORU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3328" y="2245671"/>
            <a:ext cx="10761345" cy="712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TÜRKİYE İÇİN VİZYON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39590" y="7564069"/>
            <a:ext cx="9608820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Küresel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riskleri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yönetirken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ulusal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egemenliği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</a:t>
            </a:r>
            <a:endParaRPr lang="en-US" sz="2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2879"/>
              </a:lnSpc>
            </a:pP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inovasyonu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merkeze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alan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9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Adımlık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Stratejik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Mimari</a:t>
            </a:r>
            <a:endParaRPr lang="en-US" sz="2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634740" y="4179037"/>
            <a:ext cx="11018520" cy="175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 b="1" spc="-225">
                <a:solidFill>
                  <a:srgbClr val="40D8DE"/>
                </a:solidFill>
                <a:latin typeface="Arial Bold"/>
                <a:ea typeface="Arial Bold"/>
                <a:cs typeface="Arial Bold"/>
                <a:sym typeface="Arial Bold"/>
              </a:rPr>
              <a:t>GÜÇLENDİR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34740" y="5534301"/>
            <a:ext cx="11018520" cy="1565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 b="1" spc="-225" dirty="0">
                <a:solidFill>
                  <a:srgbClr val="40D8DE"/>
                </a:solidFill>
                <a:latin typeface="Arial Bold"/>
                <a:ea typeface="Arial Bold"/>
                <a:cs typeface="Arial Bold"/>
                <a:sym typeface="Arial Bold"/>
              </a:rPr>
              <a:t>YERELLEŞTİR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5507298"/>
            <a:ext cx="5855018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Yapay zeka bir 'sorumluluktan kaçış kalkanı’ (liability shield) değildir. Teknolojiyi değil, zararlı eylemi cezalandır.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4557989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PRENSİP (Ne Savunuluyor?)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5114" y="5461130"/>
            <a:ext cx="5855018" cy="190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Yeni bir devasa YZ yasası yerine, TCK ve Borçlar Kanunu güncellenmelidir. Suçun 'otonom sistemler aracılığıyla’ işlenmesi ağırlaştırıcı sebep sayılmalı, KVKK'ya 'algoritmik hesap verebilirlik' eklenmelidir.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5114" y="4511821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AKSİYON (Ne Yapılmalı?)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86552"/>
            <a:ext cx="12633693" cy="145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STRATEJİ 1:</a:t>
            </a:r>
          </a:p>
          <a:p>
            <a:pPr algn="l">
              <a:lnSpc>
                <a:spcPts val="6839"/>
              </a:lnSpc>
            </a:pPr>
            <a:r>
              <a:rPr lang="en-US" sz="57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SUÇ ODAKLI YAPTIRIM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5507298"/>
            <a:ext cx="5855018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Çocuklar ve savunmasız gruplar, YZ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etkileşimlerinde (arkadaşlık botları vb.)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manipülasyona karşı korumasızdır.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4557989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PRENSİP (Ne Savunuluyor?)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5114" y="5461130"/>
            <a:ext cx="5855018" cy="190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13-16 yaş altı için ebeveyn izni sıkılaştırılmalıdır. MEB onaylı eğitim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araçları hariç, tüm genel YZ platformlarında yaş doğrulaması ve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'Çocuk Modu' zorunluluğu getirilmelidir.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5114" y="4511821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AKSİYON (Ne Yapılmalı?)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86552"/>
            <a:ext cx="12633693" cy="145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STRATEJİ 2:</a:t>
            </a:r>
          </a:p>
          <a:p>
            <a:pPr algn="l">
              <a:lnSpc>
                <a:spcPts val="6839"/>
              </a:lnSpc>
            </a:pPr>
            <a:r>
              <a:rPr lang="en-US" sz="57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DİJİTAL KALKAN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5507298"/>
            <a:ext cx="5855018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 Yapay Zeka Yasası'nın risk temelli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yaklaşımına uyum sağlanmalı ancak yerel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inovasyon bürokrasiyle boğulmamalıdır.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4557989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PRENSİP (Ne Savunuluyor?)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5114" y="5461130"/>
            <a:ext cx="5855018" cy="190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Start-up ve KOBİ'ler için 'Düzenleyici Kum Havuzu’ (Regullatory Sandbox) kurulmalıdır. Girişimler ürünlerini ağır ceza olmadan kontrollü ortamda ortamda test edebilmelidir.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5114" y="4511821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AKSİYON (Ne Yapılmalı?)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86552"/>
            <a:ext cx="12633693" cy="145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STRATEJİ 3:</a:t>
            </a:r>
          </a:p>
          <a:p>
            <a:pPr algn="l">
              <a:lnSpc>
                <a:spcPts val="6839"/>
              </a:lnSpc>
            </a:pPr>
            <a:r>
              <a:rPr lang="en-US" sz="57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DENGELİ RİSK YÖNETİMİ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5507298"/>
            <a:ext cx="5855018" cy="153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Yapay Zeka sadece bir yazılım değil, ulusal bir güvenlik ve egemenlik meselesidir (Sovereign Al). Donanıma erişim demokratikleşmelidir.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4557989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PRENSİP (Ne Savunuluyor?)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5114" y="5461130"/>
            <a:ext cx="5855018" cy="190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Devlet öncülüğünde girişimcilere ve araştırmacılara 'Ulusal Bulut/GPU Kredisi' sağlanmalı; küresel maliyetlerin altında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ezilmemeleri için yerel, sübvanse edilmiş veri merkezi altyapısı kurulmalıdır.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5114" y="4511821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AKSİYON (Ne Yapılmalı?)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86552"/>
            <a:ext cx="12633693" cy="145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STRATEJİ 4:</a:t>
            </a:r>
          </a:p>
          <a:p>
            <a:pPr algn="l">
              <a:lnSpc>
                <a:spcPts val="6839"/>
              </a:lnSpc>
            </a:pPr>
            <a:r>
              <a:rPr lang="en-US" sz="57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DENGELİ RİSK YÖNETİMİ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AF39E-23C6-57C3-C291-3EFBC74FE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BC314D6-EF06-1C35-174C-46F8F2DB82D8}"/>
              </a:ext>
            </a:extLst>
          </p:cNvPr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1AD6566-B1B6-9458-9D9B-B3A8A6579C4F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7F2BD430-AB02-2246-1309-1146F9F4A8E9}"/>
              </a:ext>
            </a:extLst>
          </p:cNvPr>
          <p:cNvGrpSpPr/>
          <p:nvPr/>
        </p:nvGrpSpPr>
        <p:grpSpPr>
          <a:xfrm>
            <a:off x="-6246" y="-8120"/>
            <a:ext cx="9144000" cy="10287000"/>
            <a:chOff x="0" y="0"/>
            <a:chExt cx="12192000" cy="13716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5E1F2D0-47B0-F23B-0E8D-C2CDD0045FFE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2E352AC4-160F-5DAE-F52B-6581766553FF}"/>
              </a:ext>
            </a:extLst>
          </p:cNvPr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19BFF653-E9F0-807A-04E5-DA2714307F58}"/>
                </a:ext>
              </a:extLst>
            </p:cNvPr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15">
            <a:extLst>
              <a:ext uri="{FF2B5EF4-FFF2-40B4-BE49-F238E27FC236}">
                <a16:creationId xmlns:a16="http://schemas.microsoft.com/office/drawing/2014/main" id="{27329D1C-A1E5-8B63-8B4E-C647920C209A}"/>
              </a:ext>
            </a:extLst>
          </p:cNvPr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82CC27A8-1B34-C0DD-9194-764CFE051E12}"/>
              </a:ext>
            </a:extLst>
          </p:cNvPr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0D4C25D4-8F4B-D42F-1F3C-76EF97E7A87F}"/>
              </a:ext>
            </a:extLst>
          </p:cNvPr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B9F07C60-3830-2778-84FD-AAF271394ED5}"/>
              </a:ext>
            </a:extLst>
          </p:cNvPr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id="{9A0C2433-E577-3882-AE9C-2F5F4CB8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120"/>
            <a:ext cx="10896600" cy="1027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967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5507298"/>
            <a:ext cx="5855018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Açık kaynak gelişimin motorudur. Kendi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verimiz, dilimiz ve kültürümüzle eğitilmiş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Egemen YZ modellerine ihtiyaç vardır.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4557989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PRENSİP (Ne Savunuluyor?)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5114" y="5461130"/>
            <a:ext cx="5855018" cy="190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Hukuk, sağlık ve tarım gibi dikey modeller finanse edilmelidir. Kamu verileri anonimleştirilerek start-up'ların eğitim yapabileceği makine okunabilir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"Açık Veri Havuzlarına” dönüştürülmelidir.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5114" y="4511821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AKSİYON (Ne Yapılmalı?)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86552"/>
            <a:ext cx="12633693" cy="145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STRATEJİ 5:</a:t>
            </a:r>
          </a:p>
          <a:p>
            <a:pPr algn="l">
              <a:lnSpc>
                <a:spcPts val="6839"/>
              </a:lnSpc>
            </a:pPr>
            <a:r>
              <a:rPr lang="en-US" sz="57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TÜRKÇE LLM VE AÇIK VERİ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5507298"/>
            <a:ext cx="5855018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YZ hem kalkan hem kılıçtır.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Ulusal güvenlik doktrini algoritmik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savaşları da kapsamalıdır.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4557989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PRENSİP (Ne Savunuluyor?)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5114" y="5461130"/>
            <a:ext cx="5855018" cy="227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Türkiye'nin savunma sanayisindeki İHA/SİHA tecrübesi siber savunmaya entegre edilmelidir. Otonom silah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sistemlerinde BM/OECD etik normlarına uyum taahhüt edilerek savunma amaçlı YZ geliştirilmelidir.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5114" y="4511821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AKSİYON (Ne Yapılmalı?)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86552"/>
            <a:ext cx="14704695" cy="140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STRATEJİ 6:</a:t>
            </a:r>
          </a:p>
          <a:p>
            <a:pPr algn="l">
              <a:lnSpc>
                <a:spcPts val="6839"/>
              </a:lnSpc>
            </a:pPr>
            <a:r>
              <a:rPr lang="en-US" sz="57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SİBER SAVUNMA ENTEGRASYONU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5507298"/>
            <a:ext cx="5855018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Yasaklamak değil, eğitmek. Beceriler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depreminde en büyük risk işi kaybetmek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değil, öğrenmeyi bırakmaktır.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4557989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PRENSİP (Ne Savunuluyor?)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5114" y="5461130"/>
            <a:ext cx="5855018" cy="227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Hukuktan tıbba 'YZ Okuryazarlığı' zorunlu olmalı, meslek liselerinde ‘YZ Operatörlüğü' açılmalıdır. Küresel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yetenekleri ve beyin göçünü tersine çevirmek için 'YZ Araştırmacı Vizesi' oluşturulmalıdır.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5114" y="4511821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AKSİYON (Ne Yapılmalı?)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86552"/>
            <a:ext cx="14704695" cy="140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STRATEJİ 7:</a:t>
            </a:r>
          </a:p>
          <a:p>
            <a:pPr algn="l">
              <a:lnSpc>
                <a:spcPts val="6839"/>
              </a:lnSpc>
            </a:pPr>
            <a:r>
              <a:rPr lang="en-US" sz="57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EĞİTİM VE İŞ GÜCÜ DÖNÜŞÜMÜ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5507298"/>
            <a:ext cx="5855018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Tüketiciler, ticari sırları ifşa etmeden YZ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sistemleri hakkında bilinçlendirilmelidir.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4557989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PRENSİP (Ne Savunuluyor?)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5114" y="5461130"/>
            <a:ext cx="5987396" cy="153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Piyasaya sürülen her model için standart bir 'Model Künyesi' zorunlu olmalıdır.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(Kim üretti? Hangi verilerle eğitildi? Sınırlılıkları nedir? Telif hakkı ihlali var mı?)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5114" y="4511821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AKSİYON (Ne Yapılmalı?)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86552"/>
            <a:ext cx="14704695" cy="140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STRATEJİ 8:</a:t>
            </a:r>
          </a:p>
          <a:p>
            <a:pPr algn="l">
              <a:lnSpc>
                <a:spcPts val="6839"/>
              </a:lnSpc>
            </a:pPr>
            <a:r>
              <a:rPr lang="en-US" sz="57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ŞEFFAFLIK KARTLARI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5507298"/>
            <a:ext cx="5855018" cy="153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Devlet YZ'yi kullanarak e-Devlet yapısını pasif bir belge sağlayıcıdan aktif bir işlem merkezine (Agentic Government) dönüştürmelidir.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4557989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PRENSİP (Ne Savunuluyor?)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5114" y="5461130"/>
            <a:ext cx="5987396" cy="153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Vatandaş adına işlem yapabilen (örn: 'Vergi borcumu yapılandır') asistanlar tasarlanmalıdır. Her bakanlık 1 yıl içinde kendi 'YZ Entegrasyon Planını' sunmalıdır.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5114" y="4511821"/>
            <a:ext cx="6145520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AKSİYON (Ne Yapılmalı?)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2286552"/>
            <a:ext cx="14590395" cy="140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STRATEJİ 9:</a:t>
            </a:r>
          </a:p>
          <a:p>
            <a:pPr algn="l">
              <a:lnSpc>
                <a:spcPts val="6839"/>
              </a:lnSpc>
            </a:pPr>
            <a:r>
              <a:rPr lang="en-US" sz="57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OTONOM DEVLET ASİSTANLARI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4770853"/>
            <a:ext cx="5855018" cy="1912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İnovasyonu ve girişimciyi GPU teşvikleri, açık veri havuzları ve düzenleyici kum havuzları ile güçlendir.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5114" y="4724686"/>
            <a:ext cx="5987396" cy="1912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Küresel modellerin pasif tüketicisi olma; yerel veri ve kültürle eğitilmiş 'Egemen YZ' kapasitesini geliştir.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4415" y="2286552"/>
            <a:ext cx="14590395" cy="140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ALTIN KURAL SETİ</a:t>
            </a:r>
          </a:p>
          <a:p>
            <a:pPr algn="l">
              <a:lnSpc>
                <a:spcPts val="6839"/>
              </a:lnSpc>
            </a:pPr>
            <a:r>
              <a:rPr lang="en-US" sz="5700" b="1" spc="-225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KORU - GÜÇLENDİR - YERELLEŞTİR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410200" y="7320020"/>
            <a:ext cx="7715250" cy="1406804"/>
            <a:chOff x="0" y="0"/>
            <a:chExt cx="10287000" cy="18757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87000" cy="1875790"/>
            </a:xfrm>
            <a:custGeom>
              <a:avLst/>
              <a:gdLst/>
              <a:ahLst/>
              <a:cxnLst/>
              <a:rect l="l" t="t" r="r" b="b"/>
              <a:pathLst>
                <a:path w="10287000" h="1875790">
                  <a:moveTo>
                    <a:pt x="0" y="312674"/>
                  </a:moveTo>
                  <a:cubicBezTo>
                    <a:pt x="0" y="139954"/>
                    <a:pt x="139954" y="0"/>
                    <a:pt x="312674" y="0"/>
                  </a:cubicBezTo>
                  <a:lnTo>
                    <a:pt x="9974326" y="0"/>
                  </a:lnTo>
                  <a:cubicBezTo>
                    <a:pt x="10147046" y="0"/>
                    <a:pt x="10287000" y="139954"/>
                    <a:pt x="10287000" y="312674"/>
                  </a:cubicBezTo>
                  <a:lnTo>
                    <a:pt x="10287000" y="1563116"/>
                  </a:lnTo>
                  <a:cubicBezTo>
                    <a:pt x="10287000" y="1735836"/>
                    <a:pt x="10147046" y="1875790"/>
                    <a:pt x="9974326" y="1875790"/>
                  </a:cubicBezTo>
                  <a:lnTo>
                    <a:pt x="312674" y="1875790"/>
                  </a:lnTo>
                  <a:cubicBezTo>
                    <a:pt x="139954" y="1875790"/>
                    <a:pt x="0" y="1735836"/>
                    <a:pt x="0" y="15631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39590" y="7621038"/>
            <a:ext cx="9608820" cy="7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033851"/>
                </a:solidFill>
                <a:latin typeface="Arial"/>
                <a:ea typeface="Arial"/>
                <a:cs typeface="Arial"/>
                <a:sym typeface="Arial"/>
              </a:rPr>
              <a:t>Yapay zeka uyumu izole bir yasal görev değil,</a:t>
            </a:r>
          </a:p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033851"/>
                </a:solidFill>
                <a:latin typeface="Arial"/>
                <a:ea typeface="Arial"/>
                <a:cs typeface="Arial"/>
                <a:sym typeface="Arial"/>
              </a:rPr>
              <a:t>ulusal rekabet avantajının merkezidir.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0A5CE-9588-7AA2-B9DE-3466D4972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67A3116-86E7-1026-3943-41182DC99A25}"/>
              </a:ext>
            </a:extLst>
          </p:cNvPr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683C594-9D18-19A1-03E1-7FC33CAD8F3B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09BC109-D4C2-67F6-C1F3-B365224CECD9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C5345BA-8E63-06AA-5EDC-55268E8318B7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930CAC32-AA84-E770-CFB4-A5F83DC5CEFF}"/>
              </a:ext>
            </a:extLst>
          </p:cNvPr>
          <p:cNvGrpSpPr/>
          <p:nvPr/>
        </p:nvGrpSpPr>
        <p:grpSpPr>
          <a:xfrm>
            <a:off x="4007435" y="627368"/>
            <a:ext cx="2325257" cy="1023712"/>
            <a:chOff x="0" y="0"/>
            <a:chExt cx="2959100" cy="1302766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04655F08-9AF7-EDE9-4856-9A1B38C62111}"/>
                </a:ext>
              </a:extLst>
            </p:cNvPr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15">
            <a:extLst>
              <a:ext uri="{FF2B5EF4-FFF2-40B4-BE49-F238E27FC236}">
                <a16:creationId xmlns:a16="http://schemas.microsoft.com/office/drawing/2014/main" id="{3698ED1D-6A93-D77A-6814-FD95031B0777}"/>
              </a:ext>
            </a:extLst>
          </p:cNvPr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FE989D10-B260-EA0D-C6BC-59A34FA65385}"/>
              </a:ext>
            </a:extLst>
          </p:cNvPr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BE99BFFB-2C34-053E-995F-D52188AB5393}"/>
              </a:ext>
            </a:extLst>
          </p:cNvPr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051DB0FF-0835-4EEE-DF33-F23B582AC0C2}"/>
              </a:ext>
            </a:extLst>
          </p:cNvPr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98" name="Picture 4">
            <a:extLst>
              <a:ext uri="{FF2B5EF4-FFF2-40B4-BE49-F238E27FC236}">
                <a16:creationId xmlns:a16="http://schemas.microsoft.com/office/drawing/2014/main" id="{2584BD75-D853-4BFD-6800-4D374831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25" y="1982597"/>
            <a:ext cx="14106950" cy="788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845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55A95-B34F-08BE-180B-90A38B2DD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72CD6B5-68E2-3B87-6426-68E6D6C1D327}"/>
              </a:ext>
            </a:extLst>
          </p:cNvPr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052E671-C67D-FF84-1BC5-80BBBC5BDCF7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735E378F-5743-35E1-5ED7-385D51127A57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A33DDE8-FC12-9BA9-6F53-C5714E0E91B2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2E2EE32E-BB3C-22E2-AD1B-93A9F45451F6}"/>
              </a:ext>
            </a:extLst>
          </p:cNvPr>
          <p:cNvGrpSpPr/>
          <p:nvPr/>
        </p:nvGrpSpPr>
        <p:grpSpPr>
          <a:xfrm>
            <a:off x="4007435" y="627368"/>
            <a:ext cx="2325257" cy="1023712"/>
            <a:chOff x="0" y="0"/>
            <a:chExt cx="2959100" cy="1302766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6E808B5F-FC8E-70DD-155C-A54011381550}"/>
                </a:ext>
              </a:extLst>
            </p:cNvPr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15">
            <a:extLst>
              <a:ext uri="{FF2B5EF4-FFF2-40B4-BE49-F238E27FC236}">
                <a16:creationId xmlns:a16="http://schemas.microsoft.com/office/drawing/2014/main" id="{EA684096-CC85-D363-27ED-DEBAAC5B018D}"/>
              </a:ext>
            </a:extLst>
          </p:cNvPr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B128860D-5F2B-F8EA-6EF6-BE24C98C712A}"/>
              </a:ext>
            </a:extLst>
          </p:cNvPr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43CF5F4E-D460-A62C-ABF6-7D653611C2C7}"/>
              </a:ext>
            </a:extLst>
          </p:cNvPr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20F3696B-22E5-7255-0808-AB89E9906B48}"/>
              </a:ext>
            </a:extLst>
          </p:cNvPr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8555435D-F7F4-670A-B379-8AB29CDF9198}"/>
              </a:ext>
            </a:extLst>
          </p:cNvPr>
          <p:cNvSpPr txBox="1"/>
          <p:nvPr/>
        </p:nvSpPr>
        <p:spPr>
          <a:xfrm>
            <a:off x="9286312" y="2857500"/>
            <a:ext cx="8931828" cy="2772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tr-TR" sz="36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Rapora Ulaşmak İçin QR kodu okutunuz.</a:t>
            </a:r>
          </a:p>
          <a:p>
            <a:pPr algn="l">
              <a:lnSpc>
                <a:spcPts val="3600"/>
              </a:lnSpc>
            </a:pPr>
            <a:endParaRPr lang="tr-TR" sz="3600" b="1" spc="-225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3600"/>
              </a:lnSpc>
            </a:pPr>
            <a:endParaRPr lang="tr-TR" sz="3600" b="1" spc="-225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3600"/>
              </a:lnSpc>
            </a:pPr>
            <a:r>
              <a:rPr lang="en-US" sz="3600" i="1" dirty="0"/>
              <a:t>AITR </a:t>
            </a:r>
            <a:r>
              <a:rPr lang="en-US" sz="3600" i="1" dirty="0" err="1"/>
              <a:t>Yapay</a:t>
            </a:r>
            <a:r>
              <a:rPr lang="en-US" sz="3600" i="1" dirty="0"/>
              <a:t> </a:t>
            </a:r>
            <a:r>
              <a:rPr lang="en-US" sz="3600" i="1" dirty="0" err="1"/>
              <a:t>Zekâ</a:t>
            </a:r>
            <a:r>
              <a:rPr lang="en-US" sz="3600" i="1" dirty="0"/>
              <a:t> </a:t>
            </a:r>
            <a:r>
              <a:rPr lang="en-US" sz="3600" i="1" dirty="0" err="1"/>
              <a:t>Raporu</a:t>
            </a:r>
            <a:r>
              <a:rPr lang="en-US" sz="3600" i="1" dirty="0"/>
              <a:t> </a:t>
            </a:r>
            <a:endParaRPr lang="tr-TR" sz="3600" i="1" dirty="0"/>
          </a:p>
          <a:p>
            <a:pPr>
              <a:lnSpc>
                <a:spcPts val="3600"/>
              </a:lnSpc>
            </a:pPr>
            <a:r>
              <a:rPr lang="tr-TR" sz="3600" i="1" dirty="0"/>
              <a:t>«H</a:t>
            </a:r>
            <a:r>
              <a:rPr lang="en-US" sz="3600" i="1" dirty="0" err="1"/>
              <a:t>ızlandırılmış</a:t>
            </a:r>
            <a:r>
              <a:rPr lang="en-US" sz="3600" i="1" dirty="0"/>
              <a:t> </a:t>
            </a:r>
            <a:r>
              <a:rPr lang="en-US" sz="3600" i="1" dirty="0" err="1"/>
              <a:t>Dönüşüm</a:t>
            </a:r>
            <a:r>
              <a:rPr lang="en-US" sz="3600" i="1" dirty="0"/>
              <a:t> </a:t>
            </a:r>
            <a:r>
              <a:rPr lang="en-US" sz="3600" i="1" dirty="0" err="1"/>
              <a:t>Çağında</a:t>
            </a:r>
            <a:r>
              <a:rPr lang="en-US" sz="3600" i="1" dirty="0"/>
              <a:t> </a:t>
            </a:r>
            <a:r>
              <a:rPr lang="en-US" sz="3600" i="1" dirty="0" err="1"/>
              <a:t>Yönetişim</a:t>
            </a:r>
            <a:r>
              <a:rPr lang="en-US" sz="3600" i="1" dirty="0"/>
              <a:t>,</a:t>
            </a:r>
            <a:endParaRPr lang="tr-TR" sz="3600" i="1" dirty="0"/>
          </a:p>
          <a:p>
            <a:pPr>
              <a:lnSpc>
                <a:spcPts val="3600"/>
              </a:lnSpc>
            </a:pPr>
            <a:r>
              <a:rPr lang="en-US" sz="3600" i="1" dirty="0" err="1"/>
              <a:t>Etik</a:t>
            </a:r>
            <a:r>
              <a:rPr lang="en-US" sz="3600" i="1" dirty="0"/>
              <a:t> </a:t>
            </a:r>
            <a:r>
              <a:rPr lang="en-US" sz="3600" i="1" dirty="0" err="1"/>
              <a:t>ve</a:t>
            </a:r>
            <a:r>
              <a:rPr lang="en-US" sz="3600" i="1" dirty="0"/>
              <a:t> Risk</a:t>
            </a:r>
            <a:r>
              <a:rPr lang="tr-TR" sz="3600" i="1" dirty="0"/>
              <a:t>»</a:t>
            </a:r>
            <a:endParaRPr lang="en-US" sz="8800" b="1" spc="-225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8999E0-F048-3B49-60D6-E03FAC720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" y="2047772"/>
            <a:ext cx="7917287" cy="77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8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3150" y="0"/>
            <a:ext cx="6092180" cy="10287000"/>
            <a:chOff x="0" y="0"/>
            <a:chExt cx="8122907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2920" cy="13716000"/>
            </a:xfrm>
            <a:custGeom>
              <a:avLst/>
              <a:gdLst/>
              <a:ahLst/>
              <a:cxnLst/>
              <a:rect l="l" t="t" r="r" b="b"/>
              <a:pathLst>
                <a:path w="8122920" h="13716000">
                  <a:moveTo>
                    <a:pt x="0" y="0"/>
                  </a:moveTo>
                  <a:lnTo>
                    <a:pt x="8122920" y="0"/>
                  </a:lnTo>
                  <a:lnTo>
                    <a:pt x="812292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245321" y="0"/>
            <a:ext cx="6042670" cy="10287000"/>
            <a:chOff x="0" y="0"/>
            <a:chExt cx="8056893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56880" cy="13716000"/>
            </a:xfrm>
            <a:custGeom>
              <a:avLst/>
              <a:gdLst/>
              <a:ahLst/>
              <a:cxnLst/>
              <a:rect l="l" t="t" r="r" b="b"/>
              <a:pathLst>
                <a:path w="8056880" h="13716000">
                  <a:moveTo>
                    <a:pt x="0" y="0"/>
                  </a:moveTo>
                  <a:lnTo>
                    <a:pt x="8056880" y="0"/>
                  </a:lnTo>
                  <a:lnTo>
                    <a:pt x="805688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75F86">
                    <a:alpha val="100000"/>
                  </a:srgbClr>
                </a:gs>
                <a:gs pos="50000">
                  <a:srgbClr val="0F8AC1">
                    <a:alpha val="100000"/>
                  </a:srgbClr>
                </a:gs>
                <a:gs pos="100000">
                  <a:srgbClr val="14A5E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153150" cy="10287000"/>
            <a:chOff x="0" y="0"/>
            <a:chExt cx="82042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04200" cy="13716000"/>
            </a:xfrm>
            <a:custGeom>
              <a:avLst/>
              <a:gdLst/>
              <a:ahLst/>
              <a:cxnLst/>
              <a:rect l="l" t="t" r="r" b="b"/>
              <a:pathLst>
                <a:path w="8204200" h="13716000">
                  <a:moveTo>
                    <a:pt x="0" y="0"/>
                  </a:moveTo>
                  <a:lnTo>
                    <a:pt x="8204200" y="0"/>
                  </a:lnTo>
                  <a:lnTo>
                    <a:pt x="82042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35418" y="2645226"/>
            <a:ext cx="3198495" cy="288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0"/>
              </a:lnSpc>
            </a:pPr>
            <a:r>
              <a:rPr lang="en-US" sz="18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4.4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5344" y="4926435"/>
            <a:ext cx="4378642" cy="1248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Trilyon$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2042" y="6423870"/>
            <a:ext cx="386524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Üretken YZ'nin küresel</a:t>
            </a:r>
          </a:p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ekonomiye yıllık potansiyel</a:t>
            </a:r>
          </a:p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katkısı (McKinsey).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79222" y="3030988"/>
            <a:ext cx="4589964" cy="288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0"/>
              </a:lnSpc>
            </a:pPr>
            <a:r>
              <a:rPr lang="en-US" sz="18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%15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41581" y="5883383"/>
            <a:ext cx="3865245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2035'e kadar YZ adaptasyonunun Küresel GSYİH'ye ek etkisi (PwC).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71402" y="3030988"/>
            <a:ext cx="4589964" cy="288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0"/>
              </a:lnSpc>
            </a:pPr>
            <a:r>
              <a:rPr lang="en-US" sz="18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3x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33762" y="5883383"/>
            <a:ext cx="3865245" cy="116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Üretken YZ yatırımları ile 2025'te beklenen gelir artışı (Accenture).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2459222"/>
            <a:ext cx="7818120" cy="1922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YATIRIM VE GETİRİ PARADOKSU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2042" y="4946113"/>
            <a:ext cx="5764530" cy="143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Kurumların %91'i YZ'ye yatırım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yapıyor. Ancak sadece %13'ü ilk 12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ayda somut getiri (ROI) alabiliyor.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59412" y="4946113"/>
            <a:ext cx="6436042" cy="189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YZ, kısa vadeli bir 'yara bandı' değil, uzun vadeli bir stratejik dönüşüm aracıdır. Sürdürülebilirlik ve kârlılık için risk yönetişimi şarttır (Deloitte).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888D1-2D61-069E-D5D1-665CBE158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393A635-5C41-E5DD-3E99-A2979F709E77}"/>
              </a:ext>
            </a:extLst>
          </p:cNvPr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67AFCD5-CF6D-0FE0-8ECC-5930C9534CD1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DB966035-A2D2-DA78-10C7-025CED51A444}"/>
              </a:ext>
            </a:extLst>
          </p:cNvPr>
          <p:cNvGrpSpPr/>
          <p:nvPr/>
        </p:nvGrpSpPr>
        <p:grpSpPr>
          <a:xfrm>
            <a:off x="-6246" y="-8120"/>
            <a:ext cx="9144000" cy="10287000"/>
            <a:chOff x="0" y="0"/>
            <a:chExt cx="12192000" cy="13716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3B99346-2055-5847-D25D-1F9A8D2CFAA1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E0AE1414-3DEE-32E9-64A3-E70E4D542343}"/>
              </a:ext>
            </a:extLst>
          </p:cNvPr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A60469E3-B621-92FC-2B1D-C534332C7366}"/>
                </a:ext>
              </a:extLst>
            </p:cNvPr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15">
            <a:extLst>
              <a:ext uri="{FF2B5EF4-FFF2-40B4-BE49-F238E27FC236}">
                <a16:creationId xmlns:a16="http://schemas.microsoft.com/office/drawing/2014/main" id="{8CDA3ADF-C920-22EE-75B8-D09518F5965B}"/>
              </a:ext>
            </a:extLst>
          </p:cNvPr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2E9CE0B2-A802-FBCD-A939-4C840C0A3272}"/>
              </a:ext>
            </a:extLst>
          </p:cNvPr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A9DC45A1-B54E-48B8-55F1-B6FA77E4243D}"/>
              </a:ext>
            </a:extLst>
          </p:cNvPr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1B0878BF-943A-6F0F-6E8E-960361779901}"/>
              </a:ext>
            </a:extLst>
          </p:cNvPr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BDAD1-DAC6-79AC-DBEF-DFABF9884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0"/>
            <a:ext cx="18288000" cy="78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634740" y="3644122"/>
            <a:ext cx="11018520" cy="175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 b="1" spc="-225">
                <a:solidFill>
                  <a:srgbClr val="40D8DE"/>
                </a:solidFill>
                <a:latin typeface="Arial Bold"/>
                <a:ea typeface="Arial Bold"/>
                <a:cs typeface="Arial Bold"/>
                <a:sym typeface="Arial Bold"/>
              </a:rPr>
              <a:t>2 AĞUSTOS 2026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3327" y="2869566"/>
            <a:ext cx="10761345" cy="712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 dirty="0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KÜRESEL GERİ SAYIM BAŞLADI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13681" y="5439742"/>
            <a:ext cx="1010031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AB </a:t>
            </a:r>
            <a:r>
              <a:rPr lang="en-US" sz="300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Yapay</a:t>
            </a:r>
            <a:r>
              <a:rPr lang="en-US" sz="3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Zeka </a:t>
            </a:r>
            <a:r>
              <a:rPr lang="en-US" sz="300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Yasası</a:t>
            </a:r>
            <a:r>
              <a:rPr lang="en-US" sz="3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Yüksek Risk</a:t>
            </a:r>
            <a:r>
              <a:rPr lang="tr-TR" sz="3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Hükümlerinin</a:t>
            </a:r>
            <a:endParaRPr lang="tr-TR" sz="3000" dirty="0">
              <a:solidFill>
                <a:srgbClr val="FFFFFF"/>
              </a:solidFill>
              <a:latin typeface="Aptos"/>
              <a:ea typeface="Aptos"/>
              <a:cs typeface="Aptos"/>
              <a:sym typeface="Aptos"/>
            </a:endParaRPr>
          </a:p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Tam </a:t>
            </a:r>
            <a:r>
              <a:rPr lang="en-US" sz="300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Yürürlüğe</a:t>
            </a:r>
            <a:r>
              <a:rPr lang="en-US" sz="3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Girmesi</a:t>
            </a:r>
            <a:r>
              <a:rPr lang="en-US" sz="3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9790" y="7331726"/>
            <a:ext cx="14028420" cy="114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Tüm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uyum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değerlendirmeleri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teknik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dokümantasyon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ve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risk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yönetim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sistemleri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bu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tarihe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kadar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tamamlanmalıdır</a:t>
            </a:r>
            <a:r>
              <a:rPr lang="en-US" sz="24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  <a:p>
            <a:pPr algn="ctr">
              <a:lnSpc>
                <a:spcPts val="2999"/>
              </a:lnSpc>
            </a:pPr>
            <a:r>
              <a:rPr lang="en-US" sz="2499" b="1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İhlal</a:t>
            </a:r>
            <a:r>
              <a:rPr lang="en-US" sz="2499" b="1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b="1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cezası</a:t>
            </a:r>
            <a:r>
              <a:rPr lang="en-US" sz="2499" b="1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: </a:t>
            </a:r>
            <a:r>
              <a:rPr lang="en-US" sz="2499" b="1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Küresel</a:t>
            </a:r>
            <a:r>
              <a:rPr lang="en-US" sz="2499" b="1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2499" b="1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gelirin</a:t>
            </a:r>
            <a:r>
              <a:rPr lang="en-US" sz="2499" b="1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%7'sine </a:t>
            </a:r>
            <a:r>
              <a:rPr lang="en-US" sz="2499" b="1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kadar</a:t>
            </a:r>
            <a:r>
              <a:rPr lang="en-US" sz="2499" b="1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34415" y="2277027"/>
            <a:ext cx="12633693" cy="99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KÜRESEL REGÜLASYON MATRİSİ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2042" y="4773711"/>
            <a:ext cx="4336466" cy="3749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AB (Kapsamlı Model) Temel: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Risk Temelli Eş Düzenleme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(AB YZ Yasası).</a:t>
            </a:r>
          </a:p>
          <a:p>
            <a:pPr algn="l">
              <a:lnSpc>
                <a:spcPts val="2879"/>
              </a:lnSpc>
            </a:pPr>
            <a:endParaRPr lang="en-US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Yaklaşım: 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Katı kurallar,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yüksek riskli sistemlere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ağır yaptırımlar.</a:t>
            </a:r>
          </a:p>
          <a:p>
            <a:pPr algn="l">
              <a:lnSpc>
                <a:spcPts val="2879"/>
              </a:lnSpc>
            </a:pPr>
            <a:endParaRPr lang="en-US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Odak: 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Temel haklar ve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vatandaş güvenliği.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2042" y="3814248"/>
            <a:ext cx="4336466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AB (Kapsamlı Model)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75767" y="4773711"/>
            <a:ext cx="4336466" cy="3749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Temel: 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Sektörel ve Eyalet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Bazlı Yasalar (Colorado,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Texas).</a:t>
            </a:r>
          </a:p>
          <a:p>
            <a:pPr algn="l">
              <a:lnSpc>
                <a:spcPts val="2879"/>
              </a:lnSpc>
            </a:pPr>
            <a:endParaRPr lang="en-US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Yaklaşım: 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Piyasayı teşvik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eden gönüllü taahhütler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(NIST).</a:t>
            </a:r>
          </a:p>
          <a:p>
            <a:pPr algn="l">
              <a:lnSpc>
                <a:spcPts val="2879"/>
              </a:lnSpc>
            </a:pPr>
            <a:endParaRPr lang="en-US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Odak: 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Esneklik, inovasyon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 serbest piyasa.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75767" y="3814248"/>
            <a:ext cx="4336466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ABD (Öz Düzenleme)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81864" y="4773711"/>
            <a:ext cx="4336466" cy="338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Temel: 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Dikey ve Hedefli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Düzenlemeler (Algoritma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Kaydı).</a:t>
            </a:r>
          </a:p>
          <a:p>
            <a:pPr algn="l">
              <a:lnSpc>
                <a:spcPts val="2879"/>
              </a:lnSpc>
            </a:pPr>
            <a:endParaRPr lang="en-US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Yaklaşım: 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Komuta ve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kontrol, ideolojik uyum.</a:t>
            </a:r>
          </a:p>
          <a:p>
            <a:pPr algn="l">
              <a:lnSpc>
                <a:spcPts val="2879"/>
              </a:lnSpc>
            </a:pPr>
            <a:endParaRPr lang="en-US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Odak: </a:t>
            </a: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Ulusal stratejik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çıkarlar ve devlet güvenliği.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81864" y="3814248"/>
            <a:ext cx="4336466" cy="5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F4AF1B"/>
                </a:solidFill>
                <a:latin typeface="Arial Bold"/>
                <a:ea typeface="Arial Bold"/>
                <a:cs typeface="Arial Bold"/>
                <a:sym typeface="Arial Bold"/>
              </a:rPr>
              <a:t>ÇİN (Devlet Merkezli)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sp>
        <p:nvSpPr>
          <p:cNvPr id="12" name="AutoShape 12"/>
          <p:cNvSpPr/>
          <p:nvPr/>
        </p:nvSpPr>
        <p:spPr>
          <a:xfrm rot="5396760">
            <a:off x="3524945" y="6303864"/>
            <a:ext cx="502781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rot="5396760">
            <a:off x="9373295" y="6303864"/>
            <a:ext cx="502781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54F1A-87DC-9A3C-5298-F34D5367D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5495752-E047-56BF-F724-8B27E4300C5B}"/>
              </a:ext>
            </a:extLst>
          </p:cNvPr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253CC2-309C-8158-02B0-6E84D5811ED7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65375">
                    <a:alpha val="100000"/>
                  </a:srgbClr>
                </a:gs>
                <a:gs pos="50000">
                  <a:srgbClr val="0E79AA">
                    <a:alpha val="100000"/>
                  </a:srgbClr>
                </a:gs>
                <a:gs pos="100000">
                  <a:srgbClr val="1392C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54F87058-B40F-8D09-86A6-0791A37FE46D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2C5AB6D-175E-C56E-82CF-7E096AAC9F04}"/>
                </a:ext>
              </a:extLst>
            </p:cNvPr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F485388A-2C60-9515-5355-384A22C92ECB}"/>
              </a:ext>
            </a:extLst>
          </p:cNvPr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6EAB985E-506B-A4B3-B3BD-5E643A99EFC6}"/>
                </a:ext>
              </a:extLst>
            </p:cNvPr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15">
            <a:extLst>
              <a:ext uri="{FF2B5EF4-FFF2-40B4-BE49-F238E27FC236}">
                <a16:creationId xmlns:a16="http://schemas.microsoft.com/office/drawing/2014/main" id="{B8E58DD3-1985-8F9C-58EE-FCEE538273E0}"/>
              </a:ext>
            </a:extLst>
          </p:cNvPr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C059EB5B-F1F0-DDBB-73DF-A93BA86B21B1}"/>
              </a:ext>
            </a:extLst>
          </p:cNvPr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2EBA8B44-DC36-0ECC-8683-28BA9943CA41}"/>
              </a:ext>
            </a:extLst>
          </p:cNvPr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8027BCD1-DB89-B2C6-7389-102DC745C35B}"/>
              </a:ext>
            </a:extLst>
          </p:cNvPr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5" name="Picture 1">
            <a:extLst>
              <a:ext uri="{FF2B5EF4-FFF2-40B4-BE49-F238E27FC236}">
                <a16:creationId xmlns:a16="http://schemas.microsoft.com/office/drawing/2014/main" id="{BD0EDE8B-3A9C-5F99-406C-5996EAF67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448"/>
            <a:ext cx="18287999" cy="800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050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28209" y="4953000"/>
            <a:ext cx="5031572" cy="3444945"/>
            <a:chOff x="0" y="0"/>
            <a:chExt cx="6708762" cy="45932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08775" cy="4593209"/>
            </a:xfrm>
            <a:custGeom>
              <a:avLst/>
              <a:gdLst/>
              <a:ahLst/>
              <a:cxnLst/>
              <a:rect l="l" t="t" r="r" b="b"/>
              <a:pathLst>
                <a:path w="6708775" h="4593209">
                  <a:moveTo>
                    <a:pt x="0" y="765556"/>
                  </a:moveTo>
                  <a:cubicBezTo>
                    <a:pt x="0" y="342773"/>
                    <a:pt x="342773" y="0"/>
                    <a:pt x="765556" y="0"/>
                  </a:cubicBezTo>
                  <a:lnTo>
                    <a:pt x="5943219" y="0"/>
                  </a:lnTo>
                  <a:cubicBezTo>
                    <a:pt x="6366002" y="0"/>
                    <a:pt x="6708775" y="342773"/>
                    <a:pt x="6708775" y="765556"/>
                  </a:cubicBezTo>
                  <a:lnTo>
                    <a:pt x="6708775" y="3827653"/>
                  </a:lnTo>
                  <a:cubicBezTo>
                    <a:pt x="6708775" y="4250436"/>
                    <a:pt x="6366002" y="4593209"/>
                    <a:pt x="5943219" y="4593209"/>
                  </a:cubicBezTo>
                  <a:lnTo>
                    <a:pt x="765556" y="4593209"/>
                  </a:lnTo>
                  <a:cubicBezTo>
                    <a:pt x="342773" y="4593209"/>
                    <a:pt x="0" y="4250563"/>
                    <a:pt x="0" y="3827653"/>
                  </a:cubicBezTo>
                  <a:close/>
                </a:path>
              </a:pathLst>
            </a:custGeom>
            <a:solidFill>
              <a:srgbClr val="00637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415" y="2277027"/>
            <a:ext cx="12633693" cy="1922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 КАТМANLI SINIR ÖTESİ</a:t>
            </a:r>
          </a:p>
          <a:p>
            <a:pPr algn="l">
              <a:lnSpc>
                <a:spcPts val="7200"/>
              </a:lnSpc>
            </a:pPr>
            <a:r>
              <a:rPr lang="en-US" sz="6000" b="1" spc="-225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UYUM MİMARİSİ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78230" y="4953000"/>
            <a:ext cx="5031572" cy="3444945"/>
            <a:chOff x="0" y="0"/>
            <a:chExt cx="6708762" cy="45932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08775" cy="4593209"/>
            </a:xfrm>
            <a:custGeom>
              <a:avLst/>
              <a:gdLst/>
              <a:ahLst/>
              <a:cxnLst/>
              <a:rect l="l" t="t" r="r" b="b"/>
              <a:pathLst>
                <a:path w="6708775" h="4593209">
                  <a:moveTo>
                    <a:pt x="0" y="765556"/>
                  </a:moveTo>
                  <a:cubicBezTo>
                    <a:pt x="0" y="342773"/>
                    <a:pt x="342773" y="0"/>
                    <a:pt x="765556" y="0"/>
                  </a:cubicBezTo>
                  <a:lnTo>
                    <a:pt x="5943219" y="0"/>
                  </a:lnTo>
                  <a:cubicBezTo>
                    <a:pt x="6366002" y="0"/>
                    <a:pt x="6708775" y="342773"/>
                    <a:pt x="6708775" y="765556"/>
                  </a:cubicBezTo>
                  <a:lnTo>
                    <a:pt x="6708775" y="3827653"/>
                  </a:lnTo>
                  <a:cubicBezTo>
                    <a:pt x="6708775" y="4250436"/>
                    <a:pt x="6366002" y="4593209"/>
                    <a:pt x="5943219" y="4593209"/>
                  </a:cubicBezTo>
                  <a:lnTo>
                    <a:pt x="765556" y="4593209"/>
                  </a:lnTo>
                  <a:cubicBezTo>
                    <a:pt x="342773" y="4593209"/>
                    <a:pt x="0" y="4250563"/>
                    <a:pt x="0" y="3827653"/>
                  </a:cubicBezTo>
                  <a:close/>
                </a:path>
              </a:pathLst>
            </a:custGeom>
            <a:solidFill>
              <a:srgbClr val="00637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24006" y="5697036"/>
            <a:ext cx="3740010" cy="190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Katman 3: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Ülke Özel Gereksinimleri 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(Örn: Türkiye YZ stratejisi,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Çin algoritma kaydı, ABD eyalet bildirimleri).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79472" y="5697036"/>
            <a:ext cx="3740010" cy="220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Katman</a:t>
            </a:r>
            <a:r>
              <a:rPr lang="en-US" sz="2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2:</a:t>
            </a:r>
            <a:endParaRPr lang="tr-TR" sz="2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879"/>
              </a:lnSpc>
            </a:pP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Yapay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Zeka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Yasası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Dünyanın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katı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standardı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Yüksek risk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sınıflandırması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teknik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dokümantasyon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tavanı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178198" y="4953000"/>
            <a:ext cx="5031572" cy="3444945"/>
            <a:chOff x="0" y="0"/>
            <a:chExt cx="6708762" cy="4593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708775" cy="4593209"/>
            </a:xfrm>
            <a:custGeom>
              <a:avLst/>
              <a:gdLst/>
              <a:ahLst/>
              <a:cxnLst/>
              <a:rect l="l" t="t" r="r" b="b"/>
              <a:pathLst>
                <a:path w="6708775" h="4593209">
                  <a:moveTo>
                    <a:pt x="0" y="765556"/>
                  </a:moveTo>
                  <a:cubicBezTo>
                    <a:pt x="0" y="342773"/>
                    <a:pt x="342773" y="0"/>
                    <a:pt x="765556" y="0"/>
                  </a:cubicBezTo>
                  <a:lnTo>
                    <a:pt x="5943219" y="0"/>
                  </a:lnTo>
                  <a:cubicBezTo>
                    <a:pt x="6366002" y="0"/>
                    <a:pt x="6708775" y="342773"/>
                    <a:pt x="6708775" y="765556"/>
                  </a:cubicBezTo>
                  <a:lnTo>
                    <a:pt x="6708775" y="3827653"/>
                  </a:lnTo>
                  <a:cubicBezTo>
                    <a:pt x="6708775" y="4250436"/>
                    <a:pt x="6366002" y="4593209"/>
                    <a:pt x="5943219" y="4593209"/>
                  </a:cubicBezTo>
                  <a:lnTo>
                    <a:pt x="765556" y="4593209"/>
                  </a:lnTo>
                  <a:cubicBezTo>
                    <a:pt x="342773" y="4593209"/>
                    <a:pt x="0" y="4250563"/>
                    <a:pt x="0" y="3827653"/>
                  </a:cubicBezTo>
                  <a:close/>
                </a:path>
              </a:pathLst>
            </a:custGeom>
            <a:solidFill>
              <a:srgbClr val="00637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829451" y="5697036"/>
            <a:ext cx="3740010" cy="190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Katman</a:t>
            </a:r>
            <a:r>
              <a:rPr lang="en-US" sz="2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1:</a:t>
            </a:r>
            <a:endParaRPr lang="tr-TR" sz="2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2879"/>
              </a:lnSpc>
            </a:pP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NIST AI RMF.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Mevzuattan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bağımsız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evrensel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risk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yönetimi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çekirdeği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Yönet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Haritala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Ölç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İdare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Et).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4415" y="9440723"/>
            <a:ext cx="10761345" cy="2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Özel Sektör, Hükümetler ve Vatandaşlar İçin Küresel Strateji Sentezi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007435" y="627368"/>
            <a:ext cx="2325257" cy="1023732"/>
            <a:chOff x="0" y="0"/>
            <a:chExt cx="2959100" cy="13027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59100" cy="1302766"/>
            </a:xfrm>
            <a:custGeom>
              <a:avLst/>
              <a:gdLst/>
              <a:ahLst/>
              <a:cxnLst/>
              <a:rect l="l" t="t" r="r" b="b"/>
              <a:pathLst>
                <a:path w="2959100" h="1302766">
                  <a:moveTo>
                    <a:pt x="0" y="0"/>
                  </a:moveTo>
                  <a:lnTo>
                    <a:pt x="2959100" y="0"/>
                  </a:lnTo>
                  <a:lnTo>
                    <a:pt x="2959100" y="1302766"/>
                  </a:lnTo>
                  <a:lnTo>
                    <a:pt x="0" y="1302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674764" y="1443888"/>
            <a:ext cx="1070326" cy="296448"/>
          </a:xfrm>
          <a:custGeom>
            <a:avLst/>
            <a:gdLst/>
            <a:ahLst/>
            <a:cxnLst/>
            <a:rect l="l" t="t" r="r" b="b"/>
            <a:pathLst>
              <a:path w="1070326" h="296448">
                <a:moveTo>
                  <a:pt x="0" y="0"/>
                </a:moveTo>
                <a:lnTo>
                  <a:pt x="1070326" y="0"/>
                </a:lnTo>
                <a:lnTo>
                  <a:pt x="1070326" y="296448"/>
                </a:lnTo>
                <a:lnTo>
                  <a:pt x="0" y="296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823449" y="1445888"/>
            <a:ext cx="881255" cy="333696"/>
          </a:xfrm>
          <a:custGeom>
            <a:avLst/>
            <a:gdLst/>
            <a:ahLst/>
            <a:cxnLst/>
            <a:rect l="l" t="t" r="r" b="b"/>
            <a:pathLst>
              <a:path w="881255" h="333696">
                <a:moveTo>
                  <a:pt x="0" y="0"/>
                </a:moveTo>
                <a:lnTo>
                  <a:pt x="881254" y="0"/>
                </a:lnTo>
                <a:lnTo>
                  <a:pt x="881254" y="333696"/>
                </a:lnTo>
                <a:lnTo>
                  <a:pt x="0" y="33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32724" y="528446"/>
            <a:ext cx="2498761" cy="813205"/>
          </a:xfrm>
          <a:custGeom>
            <a:avLst/>
            <a:gdLst/>
            <a:ahLst/>
            <a:cxnLst/>
            <a:rect l="l" t="t" r="r" b="b"/>
            <a:pathLst>
              <a:path w="2498761" h="813205">
                <a:moveTo>
                  <a:pt x="0" y="0"/>
                </a:moveTo>
                <a:lnTo>
                  <a:pt x="2498762" y="0"/>
                </a:lnTo>
                <a:lnTo>
                  <a:pt x="2498762" y="813206"/>
                </a:lnTo>
                <a:lnTo>
                  <a:pt x="0" y="813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795873" y="1497298"/>
            <a:ext cx="757549" cy="240045"/>
          </a:xfrm>
          <a:custGeom>
            <a:avLst/>
            <a:gdLst/>
            <a:ahLst/>
            <a:cxnLst/>
            <a:rect l="l" t="t" r="r" b="b"/>
            <a:pathLst>
              <a:path w="757549" h="240045">
                <a:moveTo>
                  <a:pt x="0" y="0"/>
                </a:moveTo>
                <a:lnTo>
                  <a:pt x="757549" y="0"/>
                </a:lnTo>
                <a:lnTo>
                  <a:pt x="757549" y="240045"/>
                </a:lnTo>
                <a:lnTo>
                  <a:pt x="0" y="240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1459</Words>
  <Application>Microsoft Office PowerPoint</Application>
  <PresentationFormat>Custom</PresentationFormat>
  <Paragraphs>298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 Bold</vt:lpstr>
      <vt:lpstr>Calibri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TBV - AITR Sunum ppt .pptx</dc:title>
  <cp:lastModifiedBy>Turkiye Bilisim Vakfi</cp:lastModifiedBy>
  <cp:revision>7</cp:revision>
  <dcterms:created xsi:type="dcterms:W3CDTF">2006-08-16T00:00:00Z</dcterms:created>
  <dcterms:modified xsi:type="dcterms:W3CDTF">2026-06-28T16:32:07Z</dcterms:modified>
  <dc:identifier>DAHNALojrqA</dc:identifier>
</cp:coreProperties>
</file>